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8229600" cx="14630400"/>
  <p:notesSz cx="8229600" cy="14630400"/>
  <p:embeddedFontLst>
    <p:embeddedFont>
      <p:font typeface="Montserrat"/>
      <p:regular r:id="rId22"/>
      <p:bold r:id="rId23"/>
      <p:italic r:id="rId24"/>
      <p:boldItalic r:id="rId25"/>
    </p:embeddedFont>
    <p:embeddedFont>
      <p:font typeface="Gill Sans"/>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8" roundtripDataSignature="AMtx7mj/M5QxOP77o87+dDpAxnp/AYhQo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Montserrat-regular.fntdata"/><Relationship Id="rId21" Type="http://schemas.openxmlformats.org/officeDocument/2006/relationships/slide" Target="slides/slide17.xml"/><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GillSans-regular.fntdata"/><Relationship Id="rId25" Type="http://schemas.openxmlformats.org/officeDocument/2006/relationships/font" Target="fonts/Montserrat-boldItalic.fntdata"/><Relationship Id="rId28" Type="http://customschemas.google.com/relationships/presentationmetadata" Target="metadata"/><Relationship Id="rId27" Type="http://schemas.openxmlformats.org/officeDocument/2006/relationships/font" Target="fonts/GillSans-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 name="Shape 13"/>
        <p:cNvGrpSpPr/>
        <p:nvPr/>
      </p:nvGrpSpPr>
      <p:grpSpPr>
        <a:xfrm>
          <a:off x="0" y="0"/>
          <a:ext cx="0" cy="0"/>
          <a:chOff x="0" y="0"/>
          <a:chExt cx="0" cy="0"/>
        </a:xfrm>
      </p:grpSpPr>
      <p:sp>
        <p:nvSpPr>
          <p:cNvPr id="14" name="Google Shape;1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 name="Google Shape;1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 name="Google Shape;16;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eaa08f448a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g2eaa08f448a_3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g2eaa08f448a_3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eaa08f448a_3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5" name="Google Shape;295;g2eaa08f448a_3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g2eaa08f448a_3_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eaa08f448a_3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5" name="Google Shape;315;g2eaa08f448a_3_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g2eaa08f448a_3_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 name="Shape 27"/>
        <p:cNvGrpSpPr/>
        <p:nvPr/>
      </p:nvGrpSpPr>
      <p:grpSpPr>
        <a:xfrm>
          <a:off x="0" y="0"/>
          <a:ext cx="0" cy="0"/>
          <a:chOff x="0" y="0"/>
          <a:chExt cx="0" cy="0"/>
        </a:xfrm>
      </p:grpSpPr>
      <p:sp>
        <p:nvSpPr>
          <p:cNvPr id="28" name="Google Shape;2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 name="Google Shape;29;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 name="Google Shape;30;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 name="Shape 49"/>
        <p:cNvGrpSpPr/>
        <p:nvPr/>
      </p:nvGrpSpPr>
      <p:grpSpPr>
        <a:xfrm>
          <a:off x="0" y="0"/>
          <a:ext cx="0" cy="0"/>
          <a:chOff x="0" y="0"/>
          <a:chExt cx="0" cy="0"/>
        </a:xfrm>
      </p:grpSpPr>
      <p:sp>
        <p:nvSpPr>
          <p:cNvPr id="50" name="Google Shape;50;g273e7d10008_0_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 name="Google Shape;51;g273e7d10008_0_1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 name="Google Shape;52;g273e7d10008_0_1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ea9204a7a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 name="Google Shape;77;g2ea9204a7a0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 name="Google Shape;78;g2ea9204a7a0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ea9204a7a0_0_44:notes"/>
          <p:cNvSpPr/>
          <p:nvPr>
            <p:ph idx="2" type="sldImg"/>
          </p:nvPr>
        </p:nvSpPr>
        <p:spPr>
          <a:xfrm>
            <a:off x="0" y="0"/>
            <a:ext cx="3000000" cy="3000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6" name="Google Shape;86;g2ea9204a7a0_0_44:notes"/>
          <p:cNvSpPr txBox="1"/>
          <p:nvPr>
            <p:ph idx="1" type="body"/>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87" name="Google Shape;87;g2ea9204a7a0_0_4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800">
                <a:solidFill>
                  <a:schemeClr val="dk1"/>
                </a:solidFill>
                <a:latin typeface="Calibri"/>
                <a:ea typeface="Calibri"/>
                <a:cs typeface="Calibri"/>
                <a:sym typeface="Calibri"/>
              </a:rPr>
              <a:t>‹#›</a:t>
            </a:fld>
            <a:endParaRPr sz="18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 name="Google Shape;14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Google Shape;18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10" name="Shape 1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olored">
  <p:cSld name="Blank colored">
    <p:spTree>
      <p:nvGrpSpPr>
        <p:cNvPr id="11" name="Shape 11"/>
        <p:cNvGrpSpPr/>
        <p:nvPr/>
      </p:nvGrpSpPr>
      <p:grpSpPr>
        <a:xfrm>
          <a:off x="0" y="0"/>
          <a:ext cx="0" cy="0"/>
          <a:chOff x="0" y="0"/>
          <a:chExt cx="0" cy="0"/>
        </a:xfrm>
      </p:grpSpPr>
      <p:sp>
        <p:nvSpPr>
          <p:cNvPr id="12" name="Google Shape;12;g273e7d10008_0_179"/>
          <p:cNvSpPr txBox="1"/>
          <p:nvPr>
            <p:ph idx="12" type="sldNum"/>
          </p:nvPr>
        </p:nvSpPr>
        <p:spPr>
          <a:xfrm>
            <a:off x="13767040" y="7344480"/>
            <a:ext cx="863400" cy="885000"/>
          </a:xfrm>
          <a:prstGeom prst="rect">
            <a:avLst/>
          </a:prstGeom>
          <a:noFill/>
          <a:ln>
            <a:noFill/>
          </a:ln>
        </p:spPr>
        <p:txBody>
          <a:bodyPr anchorCtr="0" anchor="ctr" bIns="54850" lIns="54850" spcFirstLastPara="1" rIns="54850" wrap="square" tIns="54850">
            <a:noAutofit/>
          </a:bodyPr>
          <a:lstStyle>
            <a:lvl1pPr indent="0" lvl="0" marL="0" marR="0" rtl="0" algn="ctr">
              <a:buSzPts val="3400"/>
              <a:buFont typeface="Gill Sans"/>
              <a:buNone/>
              <a:defRPr b="0" i="0" sz="3400" u="none" cap="none" strike="noStrike">
                <a:latin typeface="Gill Sans"/>
                <a:ea typeface="Gill Sans"/>
                <a:cs typeface="Gill Sans"/>
                <a:sym typeface="Gill Sans"/>
              </a:defRPr>
            </a:lvl1pPr>
            <a:lvl2pPr indent="0" lvl="1" marL="0" marR="0" rtl="0" algn="ctr">
              <a:buSzPts val="3400"/>
              <a:buFont typeface="Gill Sans"/>
              <a:buNone/>
              <a:defRPr b="0" i="0" sz="3400" u="none" cap="none" strike="noStrike">
                <a:latin typeface="Gill Sans"/>
                <a:ea typeface="Gill Sans"/>
                <a:cs typeface="Gill Sans"/>
                <a:sym typeface="Gill Sans"/>
              </a:defRPr>
            </a:lvl2pPr>
            <a:lvl3pPr indent="0" lvl="2" marL="0" marR="0" rtl="0" algn="ctr">
              <a:buSzPts val="3400"/>
              <a:buFont typeface="Gill Sans"/>
              <a:buNone/>
              <a:defRPr b="0" i="0" sz="3400" u="none" cap="none" strike="noStrike">
                <a:latin typeface="Gill Sans"/>
                <a:ea typeface="Gill Sans"/>
                <a:cs typeface="Gill Sans"/>
                <a:sym typeface="Gill Sans"/>
              </a:defRPr>
            </a:lvl3pPr>
            <a:lvl4pPr indent="0" lvl="3" marL="0" marR="0" rtl="0" algn="ctr">
              <a:buSzPts val="3400"/>
              <a:buFont typeface="Gill Sans"/>
              <a:buNone/>
              <a:defRPr b="0" i="0" sz="3400" u="none" cap="none" strike="noStrike">
                <a:latin typeface="Gill Sans"/>
                <a:ea typeface="Gill Sans"/>
                <a:cs typeface="Gill Sans"/>
                <a:sym typeface="Gill Sans"/>
              </a:defRPr>
            </a:lvl4pPr>
            <a:lvl5pPr indent="0" lvl="4" marL="0" marR="0" rtl="0" algn="ctr">
              <a:buSzPts val="3400"/>
              <a:buFont typeface="Gill Sans"/>
              <a:buNone/>
              <a:defRPr b="0" i="0" sz="3400" u="none" cap="none" strike="noStrike">
                <a:latin typeface="Gill Sans"/>
                <a:ea typeface="Gill Sans"/>
                <a:cs typeface="Gill Sans"/>
                <a:sym typeface="Gill Sans"/>
              </a:defRPr>
            </a:lvl5pPr>
            <a:lvl6pPr indent="0" lvl="5" marL="0" marR="0" rtl="0" algn="ctr">
              <a:buSzPts val="3400"/>
              <a:buFont typeface="Gill Sans"/>
              <a:buNone/>
              <a:defRPr b="0" i="0" sz="3400" u="none" cap="none" strike="noStrike">
                <a:latin typeface="Gill Sans"/>
                <a:ea typeface="Gill Sans"/>
                <a:cs typeface="Gill Sans"/>
                <a:sym typeface="Gill Sans"/>
              </a:defRPr>
            </a:lvl6pPr>
            <a:lvl7pPr indent="0" lvl="6" marL="0" marR="0" rtl="0" algn="ctr">
              <a:buSzPts val="3400"/>
              <a:buFont typeface="Gill Sans"/>
              <a:buNone/>
              <a:defRPr b="0" i="0" sz="3400" u="none" cap="none" strike="noStrike">
                <a:latin typeface="Gill Sans"/>
                <a:ea typeface="Gill Sans"/>
                <a:cs typeface="Gill Sans"/>
                <a:sym typeface="Gill Sans"/>
              </a:defRPr>
            </a:lvl7pPr>
            <a:lvl8pPr indent="0" lvl="7" marL="0" marR="0" rtl="0" algn="ctr">
              <a:buSzPts val="3400"/>
              <a:buFont typeface="Gill Sans"/>
              <a:buNone/>
              <a:defRPr b="0" i="0" sz="3400" u="none" cap="none" strike="noStrike">
                <a:latin typeface="Gill Sans"/>
                <a:ea typeface="Gill Sans"/>
                <a:cs typeface="Gill Sans"/>
                <a:sym typeface="Gill Sans"/>
              </a:defRPr>
            </a:lvl8pPr>
            <a:lvl9pPr indent="0" lvl="8" marL="0" marR="0" rtl="0" algn="ctr">
              <a:buSzPts val="3400"/>
              <a:buFont typeface="Gill Sans"/>
              <a:buNone/>
              <a:defRPr b="0" i="0" sz="3400" u="none" cap="none" strike="noStrike">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22.png"/><Relationship Id="rId6"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8.png"/><Relationship Id="rId6"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image" Target="../media/image35.png"/><Relationship Id="rId13" Type="http://schemas.openxmlformats.org/officeDocument/2006/relationships/image" Target="../media/image40.png"/><Relationship Id="rId12" Type="http://schemas.openxmlformats.org/officeDocument/2006/relationships/image" Target="../media/image41.png"/><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33.png"/><Relationship Id="rId5" Type="http://schemas.openxmlformats.org/officeDocument/2006/relationships/image" Target="../media/image32.png"/><Relationship Id="rId6" Type="http://schemas.openxmlformats.org/officeDocument/2006/relationships/hyperlink" Target="https://www.facebook.com/leanhtien9x" TargetMode="External"/><Relationship Id="rId7" Type="http://schemas.openxmlformats.org/officeDocument/2006/relationships/hyperlink" Target="https://www.facebook.com/leanhtien9x" TargetMode="External"/><Relationship Id="rId8"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11.png"/><Relationship Id="rId8" Type="http://schemas.openxmlformats.org/officeDocument/2006/relationships/image" Target="../media/image1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17.png"/><Relationship Id="rId6" Type="http://schemas.openxmlformats.org/officeDocument/2006/relationships/image" Target="../media/image8.png"/><Relationship Id="rId7"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 name="Shape 17"/>
        <p:cNvGrpSpPr/>
        <p:nvPr/>
      </p:nvGrpSpPr>
      <p:grpSpPr>
        <a:xfrm>
          <a:off x="0" y="0"/>
          <a:ext cx="0" cy="0"/>
          <a:chOff x="0" y="0"/>
          <a:chExt cx="0" cy="0"/>
        </a:xfrm>
      </p:grpSpPr>
      <p:sp>
        <p:nvSpPr>
          <p:cNvPr id="18" name="Google Shape;18;p1"/>
          <p:cNvSpPr/>
          <p:nvPr/>
        </p:nvSpPr>
        <p:spPr>
          <a:xfrm>
            <a:off x="0" y="0"/>
            <a:ext cx="14630400" cy="8229600"/>
          </a:xfrm>
          <a:prstGeom prst="rect">
            <a:avLst/>
          </a:pr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1"/>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0" name="Google Shape;20;p1"/>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21" name="Google Shape;21;p1"/>
          <p:cNvSpPr/>
          <p:nvPr/>
        </p:nvSpPr>
        <p:spPr>
          <a:xfrm>
            <a:off x="810000" y="234875"/>
            <a:ext cx="7998600" cy="4233900"/>
          </a:xfrm>
          <a:prstGeom prst="rect">
            <a:avLst/>
          </a:prstGeom>
          <a:noFill/>
          <a:ln>
            <a:noFill/>
          </a:ln>
        </p:spPr>
        <p:txBody>
          <a:bodyPr anchorCtr="0" anchor="t" bIns="45700" lIns="91425" spcFirstLastPara="1" rIns="91425" wrap="square" tIns="45700">
            <a:noAutofit/>
          </a:bodyPr>
          <a:lstStyle/>
          <a:p>
            <a:pPr indent="0" lvl="0" marL="0" marR="0" rtl="0" algn="just">
              <a:lnSpc>
                <a:spcPct val="125009"/>
              </a:lnSpc>
              <a:spcBef>
                <a:spcPts val="0"/>
              </a:spcBef>
              <a:spcAft>
                <a:spcPts val="0"/>
              </a:spcAft>
              <a:buClr>
                <a:srgbClr val="000000"/>
              </a:buClr>
              <a:buSzPts val="5334"/>
              <a:buFont typeface="Montserrat"/>
              <a:buNone/>
            </a:pPr>
            <a:r>
              <a:rPr b="1" i="0" lang="en-US" sz="4734" u="none" cap="none" strike="noStrike">
                <a:solidFill>
                  <a:srgbClr val="000000"/>
                </a:solidFill>
                <a:latin typeface="Montserrat"/>
                <a:ea typeface="Montserrat"/>
                <a:cs typeface="Montserrat"/>
                <a:sym typeface="Montserrat"/>
              </a:rPr>
              <a:t>Giới thiệu về MVP và Tầm quan trọng của việc Rút ngắn Thời gian đưa Sản phẩm ra Thị trường</a:t>
            </a:r>
            <a:endParaRPr b="0" i="0" sz="4734" u="none" cap="none" strike="noStrike">
              <a:solidFill>
                <a:schemeClr val="dk1"/>
              </a:solidFill>
              <a:latin typeface="Calibri"/>
              <a:ea typeface="Calibri"/>
              <a:cs typeface="Calibri"/>
              <a:sym typeface="Calibri"/>
            </a:endParaRPr>
          </a:p>
        </p:txBody>
      </p:sp>
      <p:sp>
        <p:nvSpPr>
          <p:cNvPr id="22" name="Google Shape;22;p1"/>
          <p:cNvSpPr/>
          <p:nvPr/>
        </p:nvSpPr>
        <p:spPr>
          <a:xfrm>
            <a:off x="817600" y="4050741"/>
            <a:ext cx="7524000" cy="1299600"/>
          </a:xfrm>
          <a:prstGeom prst="rect">
            <a:avLst/>
          </a:prstGeom>
          <a:noFill/>
          <a:ln>
            <a:noFill/>
          </a:ln>
        </p:spPr>
        <p:txBody>
          <a:bodyPr anchorCtr="0" anchor="t" bIns="45700" lIns="91425" spcFirstLastPara="1" rIns="91425" wrap="square" tIns="45700">
            <a:noAutofit/>
          </a:bodyPr>
          <a:lstStyle/>
          <a:p>
            <a:pPr indent="0" lvl="0" marL="0" marR="0" rtl="0" algn="l">
              <a:lnSpc>
                <a:spcPct val="149970"/>
              </a:lnSpc>
              <a:spcBef>
                <a:spcPts val="0"/>
              </a:spcBef>
              <a:spcAft>
                <a:spcPts val="0"/>
              </a:spcAft>
              <a:buClr>
                <a:srgbClr val="3D3838"/>
              </a:buClr>
              <a:buSzPts val="1701"/>
              <a:buFont typeface="Arial"/>
              <a:buNone/>
            </a:pPr>
            <a:r>
              <a:rPr b="0" i="0" lang="en-US" sz="2001" u="none" cap="none" strike="noStrike">
                <a:solidFill>
                  <a:srgbClr val="3D3838"/>
                </a:solidFill>
                <a:latin typeface="Arial"/>
                <a:ea typeface="Arial"/>
                <a:cs typeface="Arial"/>
                <a:sym typeface="Arial"/>
              </a:rPr>
              <a:t>MVP (Minimum Viable Product) là phiên bản sản phẩm đơn giản nhất, chỉ bao gồm các tính năng cốt lõi, đủ để thu thập phản hồi từ người dùng.</a:t>
            </a:r>
            <a:endParaRPr b="0" i="0" sz="2001" u="none" cap="none" strike="noStrike">
              <a:solidFill>
                <a:schemeClr val="dk1"/>
              </a:solidFill>
              <a:latin typeface="Calibri"/>
              <a:ea typeface="Calibri"/>
              <a:cs typeface="Calibri"/>
              <a:sym typeface="Calibri"/>
            </a:endParaRPr>
          </a:p>
        </p:txBody>
      </p:sp>
      <p:sp>
        <p:nvSpPr>
          <p:cNvPr id="23" name="Google Shape;23;p1"/>
          <p:cNvSpPr/>
          <p:nvPr/>
        </p:nvSpPr>
        <p:spPr>
          <a:xfrm>
            <a:off x="817607" y="5551185"/>
            <a:ext cx="7524000" cy="972000"/>
          </a:xfrm>
          <a:prstGeom prst="rect">
            <a:avLst/>
          </a:prstGeom>
          <a:noFill/>
          <a:ln>
            <a:noFill/>
          </a:ln>
        </p:spPr>
        <p:txBody>
          <a:bodyPr anchorCtr="0" anchor="t" bIns="45700" lIns="91425" spcFirstLastPara="1" rIns="91425" wrap="square" tIns="45700">
            <a:noAutofit/>
          </a:bodyPr>
          <a:lstStyle/>
          <a:p>
            <a:pPr indent="0" lvl="0" marL="0" marR="0" rtl="0" algn="l">
              <a:lnSpc>
                <a:spcPct val="149970"/>
              </a:lnSpc>
              <a:spcBef>
                <a:spcPts val="0"/>
              </a:spcBef>
              <a:spcAft>
                <a:spcPts val="0"/>
              </a:spcAft>
              <a:buClr>
                <a:srgbClr val="3D3838"/>
              </a:buClr>
              <a:buSzPts val="1701"/>
              <a:buFont typeface="Arial"/>
              <a:buNone/>
            </a:pPr>
            <a:r>
              <a:rPr b="0" i="0" lang="en-US" sz="2001" u="none" cap="none" strike="noStrike">
                <a:solidFill>
                  <a:srgbClr val="3D3838"/>
                </a:solidFill>
                <a:latin typeface="Arial"/>
                <a:ea typeface="Arial"/>
                <a:cs typeface="Arial"/>
                <a:sym typeface="Arial"/>
              </a:rPr>
              <a:t>Rút ngắn thời gian đưa sản phẩm ra thị trường giúp doanh nghiệp nhanh chóng tiếp cận thị trường, thu thập phản hồi từ người dùng, điều chỉnh sản phẩm và giảm thiểu rủi ro.</a:t>
            </a:r>
            <a:endParaRPr b="0" i="0" sz="2001" u="none" cap="none" strike="noStrike">
              <a:solidFill>
                <a:schemeClr val="dk1"/>
              </a:solidFill>
              <a:latin typeface="Calibri"/>
              <a:ea typeface="Calibri"/>
              <a:cs typeface="Calibri"/>
              <a:sym typeface="Calibri"/>
            </a:endParaRPr>
          </a:p>
        </p:txBody>
      </p:sp>
      <p:sp>
        <p:nvSpPr>
          <p:cNvPr id="24" name="Google Shape;24;p1"/>
          <p:cNvSpPr/>
          <p:nvPr/>
        </p:nvSpPr>
        <p:spPr>
          <a:xfrm>
            <a:off x="809982" y="7273647"/>
            <a:ext cx="345519" cy="345519"/>
          </a:xfrm>
          <a:prstGeom prst="roundRect">
            <a:avLst>
              <a:gd fmla="val 26461890" name="adj"/>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1"/>
          <p:cNvPicPr preferRelativeResize="0"/>
          <p:nvPr/>
        </p:nvPicPr>
        <p:blipFill rotWithShape="1">
          <a:blip r:embed="rId4">
            <a:alphaModFix/>
          </a:blip>
          <a:srcRect b="0" l="0" r="0" t="0"/>
          <a:stretch/>
        </p:blipFill>
        <p:spPr>
          <a:xfrm>
            <a:off x="817602" y="7281267"/>
            <a:ext cx="330279" cy="330279"/>
          </a:xfrm>
          <a:prstGeom prst="rect">
            <a:avLst/>
          </a:prstGeom>
          <a:noFill/>
          <a:ln>
            <a:noFill/>
          </a:ln>
        </p:spPr>
      </p:pic>
      <p:sp>
        <p:nvSpPr>
          <p:cNvPr id="26" name="Google Shape;26;p1"/>
          <p:cNvSpPr/>
          <p:nvPr/>
        </p:nvSpPr>
        <p:spPr>
          <a:xfrm>
            <a:off x="1263505" y="7257450"/>
            <a:ext cx="5324100" cy="378000"/>
          </a:xfrm>
          <a:prstGeom prst="rect">
            <a:avLst/>
          </a:prstGeom>
          <a:noFill/>
          <a:ln>
            <a:noFill/>
          </a:ln>
        </p:spPr>
        <p:txBody>
          <a:bodyPr anchorCtr="0" anchor="t" bIns="45700" lIns="91425" spcFirstLastPara="1" rIns="91425" wrap="square" tIns="45700">
            <a:noAutofit/>
          </a:bodyPr>
          <a:lstStyle/>
          <a:p>
            <a:pPr indent="0" lvl="0" marL="0" marR="0" rtl="0" algn="l">
              <a:lnSpc>
                <a:spcPct val="139981"/>
              </a:lnSpc>
              <a:spcBef>
                <a:spcPts val="0"/>
              </a:spcBef>
              <a:spcAft>
                <a:spcPts val="0"/>
              </a:spcAft>
              <a:buClr>
                <a:srgbClr val="3D3838"/>
              </a:buClr>
              <a:buSzPts val="2126"/>
              <a:buFont typeface="Arial"/>
              <a:buNone/>
            </a:pPr>
            <a:r>
              <a:rPr b="1" i="0" lang="en-US" sz="2126" u="none" cap="none" strike="noStrike">
                <a:solidFill>
                  <a:srgbClr val="3D3838"/>
                </a:solidFill>
                <a:latin typeface="Arial"/>
                <a:ea typeface="Arial"/>
                <a:cs typeface="Arial"/>
                <a:sym typeface="Arial"/>
              </a:rPr>
              <a:t>by Le Anh Tien (</a:t>
            </a:r>
            <a:r>
              <a:rPr b="1" lang="en-US" sz="2126">
                <a:solidFill>
                  <a:srgbClr val="3D3838"/>
                </a:solidFill>
              </a:rPr>
              <a:t>TGĐ Công ty cổ phần công nghệ Chatbot Việt Nam</a:t>
            </a:r>
            <a:r>
              <a:rPr b="1" i="0" lang="en-US" sz="2126" u="none" cap="none" strike="noStrike">
                <a:solidFill>
                  <a:srgbClr val="3D3838"/>
                </a:solidFill>
                <a:latin typeface="Arial"/>
                <a:ea typeface="Arial"/>
                <a:cs typeface="Arial"/>
                <a:sym typeface="Arial"/>
              </a:rPr>
              <a:t>)</a:t>
            </a:r>
            <a:endParaRPr b="0" i="0" sz="2126" u="none" cap="none" strike="noStrik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7"/>
          <p:cNvSpPr/>
          <p:nvPr/>
        </p:nvSpPr>
        <p:spPr>
          <a:xfrm>
            <a:off x="0" y="0"/>
            <a:ext cx="14630400" cy="8229600"/>
          </a:xfrm>
          <a:prstGeom prst="rect">
            <a:avLst/>
          </a:pr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7"/>
          <p:cNvSpPr/>
          <p:nvPr/>
        </p:nvSpPr>
        <p:spPr>
          <a:xfrm>
            <a:off x="0" y="0"/>
            <a:ext cx="14630400" cy="8232219"/>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7"/>
          <p:cNvSpPr/>
          <p:nvPr/>
        </p:nvSpPr>
        <p:spPr>
          <a:xfrm>
            <a:off x="3381018" y="196215"/>
            <a:ext cx="7868100" cy="1035000"/>
          </a:xfrm>
          <a:prstGeom prst="rect">
            <a:avLst/>
          </a:prstGeom>
          <a:noFill/>
          <a:ln>
            <a:noFill/>
          </a:ln>
        </p:spPr>
        <p:txBody>
          <a:bodyPr anchorCtr="0" anchor="t" bIns="45700" lIns="91425" spcFirstLastPara="1" rIns="91425" wrap="square" tIns="45700">
            <a:noAutofit/>
          </a:bodyPr>
          <a:lstStyle/>
          <a:p>
            <a:pPr indent="0" lvl="0" marL="0" marR="0" rtl="0" algn="l">
              <a:lnSpc>
                <a:spcPct val="124992"/>
              </a:lnSpc>
              <a:spcBef>
                <a:spcPts val="0"/>
              </a:spcBef>
              <a:spcAft>
                <a:spcPts val="0"/>
              </a:spcAft>
              <a:buClr>
                <a:srgbClr val="000000"/>
              </a:buClr>
              <a:buSzPts val="3261"/>
              <a:buFont typeface="Montserrat"/>
              <a:buNone/>
            </a:pPr>
            <a:r>
              <a:rPr b="1" i="0" lang="en-US" sz="3261" u="none" cap="none" strike="noStrike">
                <a:solidFill>
                  <a:srgbClr val="000000"/>
                </a:solidFill>
                <a:latin typeface="Montserrat"/>
                <a:ea typeface="Montserrat"/>
                <a:cs typeface="Montserrat"/>
                <a:sym typeface="Montserrat"/>
              </a:rPr>
              <a:t>Lặp lại và cải thiện MVP dựa trên phản hồi</a:t>
            </a:r>
            <a:endParaRPr b="0" i="0" sz="3261" u="none" cap="none" strike="noStrike">
              <a:solidFill>
                <a:schemeClr val="dk1"/>
              </a:solidFill>
              <a:latin typeface="Calibri"/>
              <a:ea typeface="Calibri"/>
              <a:cs typeface="Calibri"/>
              <a:sym typeface="Calibri"/>
            </a:endParaRPr>
          </a:p>
        </p:txBody>
      </p:sp>
      <p:pic>
        <p:nvPicPr>
          <p:cNvPr descr="preencoded.png" id="217" name="Google Shape;217;p7"/>
          <p:cNvPicPr preferRelativeResize="0"/>
          <p:nvPr/>
        </p:nvPicPr>
        <p:blipFill rotWithShape="1">
          <a:blip r:embed="rId3">
            <a:alphaModFix/>
          </a:blip>
          <a:srcRect b="0" l="0" r="0" t="0"/>
          <a:stretch/>
        </p:blipFill>
        <p:spPr>
          <a:xfrm>
            <a:off x="3381025" y="1519475"/>
            <a:ext cx="911050" cy="1535206"/>
          </a:xfrm>
          <a:prstGeom prst="rect">
            <a:avLst/>
          </a:prstGeom>
          <a:noFill/>
          <a:ln>
            <a:noFill/>
          </a:ln>
        </p:spPr>
      </p:pic>
      <p:sp>
        <p:nvSpPr>
          <p:cNvPr id="218" name="Google Shape;218;p7"/>
          <p:cNvSpPr/>
          <p:nvPr/>
        </p:nvSpPr>
        <p:spPr>
          <a:xfrm>
            <a:off x="4565312" y="1701650"/>
            <a:ext cx="5400300" cy="258600"/>
          </a:xfrm>
          <a:prstGeom prst="rect">
            <a:avLst/>
          </a:prstGeom>
          <a:noFill/>
          <a:ln>
            <a:noFill/>
          </a:ln>
        </p:spPr>
        <p:txBody>
          <a:bodyPr anchorCtr="0" anchor="t" bIns="45700" lIns="91425" spcFirstLastPara="1" rIns="91425" wrap="square" tIns="45700">
            <a:noAutofit/>
          </a:bodyPr>
          <a:lstStyle/>
          <a:p>
            <a:pPr indent="0" lvl="0" marL="0" marR="0" rtl="0" algn="l">
              <a:lnSpc>
                <a:spcPct val="125107"/>
              </a:lnSpc>
              <a:spcBef>
                <a:spcPts val="0"/>
              </a:spcBef>
              <a:spcAft>
                <a:spcPts val="0"/>
              </a:spcAft>
              <a:buClr>
                <a:srgbClr val="000000"/>
              </a:buClr>
              <a:buSzPts val="1629"/>
              <a:buFont typeface="Montserrat"/>
              <a:buNone/>
            </a:pPr>
            <a:r>
              <a:rPr b="1" i="0" lang="en-US" sz="1929" u="none" cap="none" strike="noStrike">
                <a:solidFill>
                  <a:srgbClr val="000000"/>
                </a:solidFill>
                <a:latin typeface="Montserrat"/>
                <a:ea typeface="Montserrat"/>
                <a:cs typeface="Montserrat"/>
                <a:sym typeface="Montserrat"/>
              </a:rPr>
              <a:t>Phân tích phản hồi</a:t>
            </a:r>
            <a:endParaRPr b="0" i="0" sz="1929" u="none" cap="none" strike="noStrike">
              <a:solidFill>
                <a:schemeClr val="dk1"/>
              </a:solidFill>
              <a:latin typeface="Calibri"/>
              <a:ea typeface="Calibri"/>
              <a:cs typeface="Calibri"/>
              <a:sym typeface="Calibri"/>
            </a:endParaRPr>
          </a:p>
        </p:txBody>
      </p:sp>
      <p:sp>
        <p:nvSpPr>
          <p:cNvPr id="219" name="Google Shape;219;p7"/>
          <p:cNvSpPr/>
          <p:nvPr/>
        </p:nvSpPr>
        <p:spPr>
          <a:xfrm>
            <a:off x="4565333" y="2069663"/>
            <a:ext cx="6684000" cy="546600"/>
          </a:xfrm>
          <a:prstGeom prst="rect">
            <a:avLst/>
          </a:prstGeom>
          <a:noFill/>
          <a:ln>
            <a:noFill/>
          </a:ln>
        </p:spPr>
        <p:txBody>
          <a:bodyPr anchorCtr="0" anchor="t" bIns="45700" lIns="91425" spcFirstLastPara="1" rIns="91425" wrap="square" tIns="45700">
            <a:noAutofit/>
          </a:bodyPr>
          <a:lstStyle/>
          <a:p>
            <a:pPr indent="0" lvl="0" marL="0" marR="0" rtl="0" algn="just">
              <a:lnSpc>
                <a:spcPct val="149965"/>
              </a:lnSpc>
              <a:spcBef>
                <a:spcPts val="0"/>
              </a:spcBef>
              <a:spcAft>
                <a:spcPts val="0"/>
              </a:spcAft>
              <a:buClr>
                <a:srgbClr val="3D3838"/>
              </a:buClr>
              <a:buSzPts val="1435"/>
              <a:buFont typeface="Arial"/>
              <a:buNone/>
            </a:pPr>
            <a:r>
              <a:rPr b="0" i="0" lang="en-US" sz="1735" u="none" cap="none" strike="noStrike">
                <a:solidFill>
                  <a:srgbClr val="3D3838"/>
                </a:solidFill>
                <a:latin typeface="Arial"/>
                <a:ea typeface="Arial"/>
                <a:cs typeface="Arial"/>
                <a:sym typeface="Arial"/>
              </a:rPr>
              <a:t>Thu thập phản hồi từ người dùng và phân tích dữ liệu để xác định các điểm mạnh, điểm yếu và cơ hội cải thiện.</a:t>
            </a:r>
            <a:endParaRPr b="0" i="0" sz="1735" u="none" cap="none" strike="noStrike">
              <a:solidFill>
                <a:schemeClr val="dk1"/>
              </a:solidFill>
              <a:latin typeface="Calibri"/>
              <a:ea typeface="Calibri"/>
              <a:cs typeface="Calibri"/>
              <a:sym typeface="Calibri"/>
            </a:endParaRPr>
          </a:p>
        </p:txBody>
      </p:sp>
      <p:pic>
        <p:nvPicPr>
          <p:cNvPr descr="preencoded.png" id="220" name="Google Shape;220;p7"/>
          <p:cNvPicPr preferRelativeResize="0"/>
          <p:nvPr/>
        </p:nvPicPr>
        <p:blipFill rotWithShape="1">
          <a:blip r:embed="rId4">
            <a:alphaModFix/>
          </a:blip>
          <a:srcRect b="0" l="0" r="0" t="0"/>
          <a:stretch/>
        </p:blipFill>
        <p:spPr>
          <a:xfrm>
            <a:off x="3381025" y="3130881"/>
            <a:ext cx="911050" cy="1535206"/>
          </a:xfrm>
          <a:prstGeom prst="rect">
            <a:avLst/>
          </a:prstGeom>
          <a:noFill/>
          <a:ln>
            <a:noFill/>
          </a:ln>
        </p:spPr>
      </p:pic>
      <p:sp>
        <p:nvSpPr>
          <p:cNvPr id="221" name="Google Shape;221;p7"/>
          <p:cNvSpPr/>
          <p:nvPr/>
        </p:nvSpPr>
        <p:spPr>
          <a:xfrm>
            <a:off x="4565314" y="3235525"/>
            <a:ext cx="4793100" cy="258600"/>
          </a:xfrm>
          <a:prstGeom prst="rect">
            <a:avLst/>
          </a:prstGeom>
          <a:noFill/>
          <a:ln>
            <a:noFill/>
          </a:ln>
        </p:spPr>
        <p:txBody>
          <a:bodyPr anchorCtr="0" anchor="t" bIns="45700" lIns="91425" spcFirstLastPara="1" rIns="91425" wrap="square" tIns="45700">
            <a:noAutofit/>
          </a:bodyPr>
          <a:lstStyle/>
          <a:p>
            <a:pPr indent="0" lvl="0" marL="0" marR="0" rtl="0" algn="l">
              <a:lnSpc>
                <a:spcPct val="125107"/>
              </a:lnSpc>
              <a:spcBef>
                <a:spcPts val="0"/>
              </a:spcBef>
              <a:spcAft>
                <a:spcPts val="0"/>
              </a:spcAft>
              <a:buClr>
                <a:srgbClr val="000000"/>
              </a:buClr>
              <a:buSzPts val="1629"/>
              <a:buFont typeface="Montserrat"/>
              <a:buNone/>
            </a:pPr>
            <a:r>
              <a:rPr b="1" i="0" lang="en-US" sz="1929" u="none" cap="none" strike="noStrike">
                <a:solidFill>
                  <a:srgbClr val="000000"/>
                </a:solidFill>
                <a:latin typeface="Montserrat"/>
                <a:ea typeface="Montserrat"/>
                <a:cs typeface="Montserrat"/>
                <a:sym typeface="Montserrat"/>
              </a:rPr>
              <a:t>Ưu tiên sửa đổi</a:t>
            </a:r>
            <a:endParaRPr b="0" i="0" sz="1929" u="none" cap="none" strike="noStrike">
              <a:solidFill>
                <a:schemeClr val="dk1"/>
              </a:solidFill>
              <a:latin typeface="Calibri"/>
              <a:ea typeface="Calibri"/>
              <a:cs typeface="Calibri"/>
              <a:sym typeface="Calibri"/>
            </a:endParaRPr>
          </a:p>
        </p:txBody>
      </p:sp>
      <p:sp>
        <p:nvSpPr>
          <p:cNvPr id="222" name="Google Shape;222;p7"/>
          <p:cNvSpPr/>
          <p:nvPr/>
        </p:nvSpPr>
        <p:spPr>
          <a:xfrm>
            <a:off x="4565333" y="3603546"/>
            <a:ext cx="6684000" cy="546600"/>
          </a:xfrm>
          <a:prstGeom prst="rect">
            <a:avLst/>
          </a:prstGeom>
          <a:noFill/>
          <a:ln>
            <a:noFill/>
          </a:ln>
        </p:spPr>
        <p:txBody>
          <a:bodyPr anchorCtr="0" anchor="t" bIns="45700" lIns="91425" spcFirstLastPara="1" rIns="91425" wrap="square" tIns="45700">
            <a:noAutofit/>
          </a:bodyPr>
          <a:lstStyle/>
          <a:p>
            <a:pPr indent="0" lvl="0" marL="0" marR="0" rtl="0" algn="just">
              <a:lnSpc>
                <a:spcPct val="149965"/>
              </a:lnSpc>
              <a:spcBef>
                <a:spcPts val="0"/>
              </a:spcBef>
              <a:spcAft>
                <a:spcPts val="0"/>
              </a:spcAft>
              <a:buClr>
                <a:srgbClr val="3D3838"/>
              </a:buClr>
              <a:buSzPts val="1435"/>
              <a:buFont typeface="Arial"/>
              <a:buNone/>
            </a:pPr>
            <a:r>
              <a:rPr b="0" i="0" lang="en-US" sz="1735" u="none" cap="none" strike="noStrike">
                <a:solidFill>
                  <a:srgbClr val="3D3838"/>
                </a:solidFill>
                <a:latin typeface="Arial"/>
                <a:ea typeface="Arial"/>
                <a:cs typeface="Arial"/>
                <a:sym typeface="Arial"/>
              </a:rPr>
              <a:t>Xác định các vấn đề cấp bách nhất cần được giải quyết và ưu tiên thực hiện các sửa đổi dựa trên mức độ ảnh hưởng và độ khả thi.</a:t>
            </a:r>
            <a:endParaRPr b="0" i="0" sz="1735" u="none" cap="none" strike="noStrike">
              <a:solidFill>
                <a:schemeClr val="dk1"/>
              </a:solidFill>
              <a:latin typeface="Calibri"/>
              <a:ea typeface="Calibri"/>
              <a:cs typeface="Calibri"/>
              <a:sym typeface="Calibri"/>
            </a:endParaRPr>
          </a:p>
        </p:txBody>
      </p:sp>
      <p:pic>
        <p:nvPicPr>
          <p:cNvPr descr="preencoded.png" id="223" name="Google Shape;223;p7"/>
          <p:cNvPicPr preferRelativeResize="0"/>
          <p:nvPr/>
        </p:nvPicPr>
        <p:blipFill rotWithShape="1">
          <a:blip r:embed="rId5">
            <a:alphaModFix/>
          </a:blip>
          <a:srcRect b="0" l="0" r="0" t="0"/>
          <a:stretch/>
        </p:blipFill>
        <p:spPr>
          <a:xfrm>
            <a:off x="3381025" y="4818487"/>
            <a:ext cx="911050" cy="1535206"/>
          </a:xfrm>
          <a:prstGeom prst="rect">
            <a:avLst/>
          </a:prstGeom>
          <a:noFill/>
          <a:ln>
            <a:noFill/>
          </a:ln>
        </p:spPr>
      </p:pic>
      <p:sp>
        <p:nvSpPr>
          <p:cNvPr id="224" name="Google Shape;224;p7"/>
          <p:cNvSpPr/>
          <p:nvPr/>
        </p:nvSpPr>
        <p:spPr>
          <a:xfrm>
            <a:off x="4565316" y="4693200"/>
            <a:ext cx="4412100" cy="258600"/>
          </a:xfrm>
          <a:prstGeom prst="rect">
            <a:avLst/>
          </a:prstGeom>
          <a:noFill/>
          <a:ln>
            <a:noFill/>
          </a:ln>
        </p:spPr>
        <p:txBody>
          <a:bodyPr anchorCtr="0" anchor="t" bIns="45700" lIns="91425" spcFirstLastPara="1" rIns="91425" wrap="square" tIns="45700">
            <a:noAutofit/>
          </a:bodyPr>
          <a:lstStyle/>
          <a:p>
            <a:pPr indent="0" lvl="0" marL="0" marR="0" rtl="0" algn="l">
              <a:lnSpc>
                <a:spcPct val="125107"/>
              </a:lnSpc>
              <a:spcBef>
                <a:spcPts val="0"/>
              </a:spcBef>
              <a:spcAft>
                <a:spcPts val="0"/>
              </a:spcAft>
              <a:buClr>
                <a:srgbClr val="000000"/>
              </a:buClr>
              <a:buSzPts val="1629"/>
              <a:buFont typeface="Montserrat"/>
              <a:buNone/>
            </a:pPr>
            <a:r>
              <a:rPr b="1" i="0" lang="en-US" sz="1929" u="none" cap="none" strike="noStrike">
                <a:solidFill>
                  <a:srgbClr val="000000"/>
                </a:solidFill>
                <a:latin typeface="Montserrat"/>
                <a:ea typeface="Montserrat"/>
                <a:cs typeface="Montserrat"/>
                <a:sym typeface="Montserrat"/>
              </a:rPr>
              <a:t>Thực hiện thay đổi</a:t>
            </a:r>
            <a:endParaRPr b="0" i="0" sz="1929" u="none" cap="none" strike="noStrike">
              <a:solidFill>
                <a:schemeClr val="dk1"/>
              </a:solidFill>
              <a:latin typeface="Calibri"/>
              <a:ea typeface="Calibri"/>
              <a:cs typeface="Calibri"/>
              <a:sym typeface="Calibri"/>
            </a:endParaRPr>
          </a:p>
        </p:txBody>
      </p:sp>
      <p:sp>
        <p:nvSpPr>
          <p:cNvPr id="225" name="Google Shape;225;p7"/>
          <p:cNvSpPr/>
          <p:nvPr/>
        </p:nvSpPr>
        <p:spPr>
          <a:xfrm>
            <a:off x="4565333" y="5061228"/>
            <a:ext cx="6684000" cy="546600"/>
          </a:xfrm>
          <a:prstGeom prst="rect">
            <a:avLst/>
          </a:prstGeom>
          <a:noFill/>
          <a:ln>
            <a:noFill/>
          </a:ln>
        </p:spPr>
        <p:txBody>
          <a:bodyPr anchorCtr="0" anchor="t" bIns="45700" lIns="91425" spcFirstLastPara="1" rIns="91425" wrap="square" tIns="45700">
            <a:noAutofit/>
          </a:bodyPr>
          <a:lstStyle/>
          <a:p>
            <a:pPr indent="0" lvl="0" marL="0" marR="0" rtl="0" algn="just">
              <a:lnSpc>
                <a:spcPct val="149965"/>
              </a:lnSpc>
              <a:spcBef>
                <a:spcPts val="0"/>
              </a:spcBef>
              <a:spcAft>
                <a:spcPts val="0"/>
              </a:spcAft>
              <a:buClr>
                <a:srgbClr val="3D3838"/>
              </a:buClr>
              <a:buSzPts val="1435"/>
              <a:buFont typeface="Arial"/>
              <a:buNone/>
            </a:pPr>
            <a:r>
              <a:rPr b="0" i="0" lang="en-US" sz="1735" u="none" cap="none" strike="noStrike">
                <a:solidFill>
                  <a:srgbClr val="3D3838"/>
                </a:solidFill>
                <a:latin typeface="Arial"/>
                <a:ea typeface="Arial"/>
                <a:cs typeface="Arial"/>
                <a:sym typeface="Arial"/>
              </a:rPr>
              <a:t>Áp dụng các thay đổi cần thiết cho MVP dựa trên phản hồi thu thập được, sửa lỗi, cải thiện chức năng hoặc bổ sung tính năng mới.</a:t>
            </a:r>
            <a:endParaRPr b="0" i="0" sz="1735" u="none" cap="none" strike="noStrike">
              <a:solidFill>
                <a:schemeClr val="dk1"/>
              </a:solidFill>
              <a:latin typeface="Calibri"/>
              <a:ea typeface="Calibri"/>
              <a:cs typeface="Calibri"/>
              <a:sym typeface="Calibri"/>
            </a:endParaRPr>
          </a:p>
        </p:txBody>
      </p:sp>
      <p:pic>
        <p:nvPicPr>
          <p:cNvPr descr="preencoded.png" id="226" name="Google Shape;226;p7"/>
          <p:cNvPicPr preferRelativeResize="0"/>
          <p:nvPr/>
        </p:nvPicPr>
        <p:blipFill rotWithShape="1">
          <a:blip r:embed="rId6">
            <a:alphaModFix/>
          </a:blip>
          <a:srcRect b="0" l="0" r="0" t="0"/>
          <a:stretch/>
        </p:blipFill>
        <p:spPr>
          <a:xfrm>
            <a:off x="3381025" y="6506094"/>
            <a:ext cx="911050" cy="1535206"/>
          </a:xfrm>
          <a:prstGeom prst="rect">
            <a:avLst/>
          </a:prstGeom>
          <a:noFill/>
          <a:ln>
            <a:noFill/>
          </a:ln>
        </p:spPr>
      </p:pic>
      <p:sp>
        <p:nvSpPr>
          <p:cNvPr id="227" name="Google Shape;227;p7"/>
          <p:cNvSpPr/>
          <p:nvPr/>
        </p:nvSpPr>
        <p:spPr>
          <a:xfrm>
            <a:off x="4565333" y="6455688"/>
            <a:ext cx="2070497" cy="258723"/>
          </a:xfrm>
          <a:prstGeom prst="rect">
            <a:avLst/>
          </a:prstGeom>
          <a:noFill/>
          <a:ln>
            <a:noFill/>
          </a:ln>
        </p:spPr>
        <p:txBody>
          <a:bodyPr anchorCtr="0" anchor="t" bIns="45700" lIns="91425" spcFirstLastPara="1" rIns="91425" wrap="square" tIns="45700">
            <a:noAutofit/>
          </a:bodyPr>
          <a:lstStyle/>
          <a:p>
            <a:pPr indent="0" lvl="0" marL="0" marR="0" rtl="0" algn="l">
              <a:lnSpc>
                <a:spcPct val="125107"/>
              </a:lnSpc>
              <a:spcBef>
                <a:spcPts val="0"/>
              </a:spcBef>
              <a:spcAft>
                <a:spcPts val="0"/>
              </a:spcAft>
              <a:buClr>
                <a:srgbClr val="000000"/>
              </a:buClr>
              <a:buSzPts val="1629"/>
              <a:buFont typeface="Montserrat"/>
              <a:buNone/>
            </a:pPr>
            <a:r>
              <a:rPr b="1" i="0" lang="en-US" sz="1929" u="none" cap="none" strike="noStrike">
                <a:solidFill>
                  <a:srgbClr val="000000"/>
                </a:solidFill>
                <a:latin typeface="Montserrat"/>
                <a:ea typeface="Montserrat"/>
                <a:cs typeface="Montserrat"/>
                <a:sym typeface="Montserrat"/>
              </a:rPr>
              <a:t>Kiểm tra lại</a:t>
            </a:r>
            <a:endParaRPr b="0" i="0" sz="1929" u="none" cap="none" strike="noStrike">
              <a:solidFill>
                <a:schemeClr val="dk1"/>
              </a:solidFill>
              <a:latin typeface="Calibri"/>
              <a:ea typeface="Calibri"/>
              <a:cs typeface="Calibri"/>
              <a:sym typeface="Calibri"/>
            </a:endParaRPr>
          </a:p>
        </p:txBody>
      </p:sp>
      <p:sp>
        <p:nvSpPr>
          <p:cNvPr id="228" name="Google Shape;228;p7"/>
          <p:cNvSpPr/>
          <p:nvPr/>
        </p:nvSpPr>
        <p:spPr>
          <a:xfrm>
            <a:off x="4565333" y="6823710"/>
            <a:ext cx="6683931" cy="546497"/>
          </a:xfrm>
          <a:prstGeom prst="rect">
            <a:avLst/>
          </a:prstGeom>
          <a:noFill/>
          <a:ln>
            <a:noFill/>
          </a:ln>
        </p:spPr>
        <p:txBody>
          <a:bodyPr anchorCtr="0" anchor="t" bIns="45700" lIns="91425" spcFirstLastPara="1" rIns="91425" wrap="square" tIns="45700">
            <a:noAutofit/>
          </a:bodyPr>
          <a:lstStyle/>
          <a:p>
            <a:pPr indent="0" lvl="0" marL="0" marR="0" rtl="0" algn="just">
              <a:lnSpc>
                <a:spcPct val="149965"/>
              </a:lnSpc>
              <a:spcBef>
                <a:spcPts val="0"/>
              </a:spcBef>
              <a:spcAft>
                <a:spcPts val="0"/>
              </a:spcAft>
              <a:buClr>
                <a:srgbClr val="3D3838"/>
              </a:buClr>
              <a:buSzPts val="1435"/>
              <a:buFont typeface="Arial"/>
              <a:buNone/>
            </a:pPr>
            <a:r>
              <a:rPr b="0" i="0" lang="en-US" sz="1735" u="none" cap="none" strike="noStrike">
                <a:solidFill>
                  <a:srgbClr val="3D3838"/>
                </a:solidFill>
                <a:latin typeface="Arial"/>
                <a:ea typeface="Arial"/>
                <a:cs typeface="Arial"/>
                <a:sym typeface="Arial"/>
              </a:rPr>
              <a:t>Kiểm tra lại MVP sau khi thực hiện thay đổi để đảm bảo rằng các vấn đề đã được giải quyết và chức năng hoạt động như mong đợi.</a:t>
            </a:r>
            <a:endParaRPr b="0" i="0" sz="1735" u="none" cap="none" strike="noStrike">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8"/>
          <p:cNvSpPr/>
          <p:nvPr/>
        </p:nvSpPr>
        <p:spPr>
          <a:xfrm>
            <a:off x="0" y="0"/>
            <a:ext cx="14630400" cy="8229600"/>
          </a:xfrm>
          <a:prstGeom prst="rect">
            <a:avLst/>
          </a:pr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8"/>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8"/>
          <p:cNvSpPr/>
          <p:nvPr/>
        </p:nvSpPr>
        <p:spPr>
          <a:xfrm>
            <a:off x="1304575" y="393750"/>
            <a:ext cx="12435300" cy="1893600"/>
          </a:xfrm>
          <a:prstGeom prst="rect">
            <a:avLst/>
          </a:prstGeom>
          <a:noFill/>
          <a:ln>
            <a:noFill/>
          </a:ln>
        </p:spPr>
        <p:txBody>
          <a:bodyPr anchorCtr="0" anchor="t" bIns="45700" lIns="91425" spcFirstLastPara="1" rIns="91425" wrap="square" tIns="45700">
            <a:noAutofit/>
          </a:bodyPr>
          <a:lstStyle/>
          <a:p>
            <a:pPr indent="0" lvl="0" marL="0" marR="0" rtl="0" algn="l">
              <a:lnSpc>
                <a:spcPct val="125031"/>
              </a:lnSpc>
              <a:spcBef>
                <a:spcPts val="0"/>
              </a:spcBef>
              <a:spcAft>
                <a:spcPts val="0"/>
              </a:spcAft>
              <a:buClr>
                <a:srgbClr val="000000"/>
              </a:buClr>
              <a:buSzPts val="3975"/>
              <a:buFont typeface="Montserrat"/>
              <a:buNone/>
            </a:pPr>
            <a:r>
              <a:rPr b="1" i="0" lang="en-US" sz="3975" u="none" cap="none" strike="noStrike">
                <a:solidFill>
                  <a:srgbClr val="000000"/>
                </a:solidFill>
                <a:latin typeface="Montserrat"/>
                <a:ea typeface="Montserrat"/>
                <a:cs typeface="Montserrat"/>
                <a:sym typeface="Montserrat"/>
              </a:rPr>
              <a:t>Sử dụng các công cụ và kỹ thuật để rút ngắn thời gian đưa sản phẩm ra thị trường</a:t>
            </a:r>
            <a:endParaRPr b="0" i="0" sz="3975" u="none" cap="none" strike="noStrike">
              <a:solidFill>
                <a:schemeClr val="dk1"/>
              </a:solidFill>
              <a:latin typeface="Calibri"/>
              <a:ea typeface="Calibri"/>
              <a:cs typeface="Calibri"/>
              <a:sym typeface="Calibri"/>
            </a:endParaRPr>
          </a:p>
        </p:txBody>
      </p:sp>
      <p:pic>
        <p:nvPicPr>
          <p:cNvPr descr="preencoded.png" id="237" name="Google Shape;237;p8"/>
          <p:cNvPicPr preferRelativeResize="0"/>
          <p:nvPr/>
        </p:nvPicPr>
        <p:blipFill rotWithShape="1">
          <a:blip r:embed="rId3">
            <a:alphaModFix/>
          </a:blip>
          <a:srcRect b="0" l="0" r="0" t="0"/>
          <a:stretch/>
        </p:blipFill>
        <p:spPr>
          <a:xfrm>
            <a:off x="767496" y="2731532"/>
            <a:ext cx="537091" cy="537091"/>
          </a:xfrm>
          <a:prstGeom prst="rect">
            <a:avLst/>
          </a:prstGeom>
          <a:noFill/>
          <a:ln>
            <a:noFill/>
          </a:ln>
        </p:spPr>
      </p:pic>
      <p:sp>
        <p:nvSpPr>
          <p:cNvPr id="238" name="Google Shape;238;p8"/>
          <p:cNvSpPr/>
          <p:nvPr/>
        </p:nvSpPr>
        <p:spPr>
          <a:xfrm>
            <a:off x="767500" y="3490800"/>
            <a:ext cx="3542700" cy="315600"/>
          </a:xfrm>
          <a:prstGeom prst="rect">
            <a:avLst/>
          </a:prstGeom>
          <a:noFill/>
          <a:ln>
            <a:noFill/>
          </a:ln>
        </p:spPr>
        <p:txBody>
          <a:bodyPr anchorCtr="0" anchor="t" bIns="45700" lIns="91425" spcFirstLastPara="1" rIns="91425" wrap="square" tIns="45700">
            <a:noAutofit/>
          </a:bodyPr>
          <a:lstStyle/>
          <a:p>
            <a:pPr indent="0" lvl="0" marL="0" marR="0" rtl="0" algn="l">
              <a:lnSpc>
                <a:spcPct val="125062"/>
              </a:lnSpc>
              <a:spcBef>
                <a:spcPts val="0"/>
              </a:spcBef>
              <a:spcAft>
                <a:spcPts val="0"/>
              </a:spcAft>
              <a:buClr>
                <a:srgbClr val="000000"/>
              </a:buClr>
              <a:buSzPts val="1987"/>
              <a:buFont typeface="Montserrat"/>
              <a:buNone/>
            </a:pPr>
            <a:r>
              <a:rPr b="1" i="0" lang="en-US" sz="2288" u="none" cap="none" strike="noStrike">
                <a:solidFill>
                  <a:srgbClr val="000000"/>
                </a:solidFill>
                <a:latin typeface="Montserrat"/>
                <a:ea typeface="Montserrat"/>
                <a:cs typeface="Montserrat"/>
                <a:sym typeface="Montserrat"/>
              </a:rPr>
              <a:t>Phát triển Agile</a:t>
            </a:r>
            <a:endParaRPr b="0" i="0" sz="2288" u="none" cap="none" strike="noStrike">
              <a:solidFill>
                <a:schemeClr val="dk1"/>
              </a:solidFill>
              <a:latin typeface="Calibri"/>
              <a:ea typeface="Calibri"/>
              <a:cs typeface="Calibri"/>
              <a:sym typeface="Calibri"/>
            </a:endParaRPr>
          </a:p>
        </p:txBody>
      </p:sp>
      <p:sp>
        <p:nvSpPr>
          <p:cNvPr id="239" name="Google Shape;239;p8"/>
          <p:cNvSpPr/>
          <p:nvPr/>
        </p:nvSpPr>
        <p:spPr>
          <a:xfrm>
            <a:off x="767500" y="4122125"/>
            <a:ext cx="2922900" cy="3881100"/>
          </a:xfrm>
          <a:prstGeom prst="rect">
            <a:avLst/>
          </a:prstGeom>
          <a:noFill/>
          <a:ln>
            <a:noFill/>
          </a:ln>
        </p:spPr>
        <p:txBody>
          <a:bodyPr anchorCtr="0" anchor="t" bIns="45700" lIns="91425" spcFirstLastPara="1" rIns="91425" wrap="square" tIns="45700">
            <a:noAutofit/>
          </a:bodyPr>
          <a:lstStyle/>
          <a:p>
            <a:pPr indent="0" lvl="0" marL="0" marR="0" rtl="0" algn="just">
              <a:lnSpc>
                <a:spcPct val="149942"/>
              </a:lnSpc>
              <a:spcBef>
                <a:spcPts val="0"/>
              </a:spcBef>
              <a:spcAft>
                <a:spcPts val="0"/>
              </a:spcAft>
              <a:buClr>
                <a:srgbClr val="3D3838"/>
              </a:buClr>
              <a:buSzPts val="1750"/>
              <a:buFont typeface="Arial"/>
              <a:buNone/>
            </a:pPr>
            <a:r>
              <a:rPr b="0" i="0" lang="en-US" sz="2050" u="none" cap="none" strike="noStrike">
                <a:solidFill>
                  <a:srgbClr val="3D3838"/>
                </a:solidFill>
                <a:latin typeface="Arial"/>
                <a:ea typeface="Arial"/>
                <a:cs typeface="Arial"/>
                <a:sym typeface="Arial"/>
              </a:rPr>
              <a:t>Áp dụng phương pháp phát triển Agile cho phép bạn lặp lại nhanh chóng và nhận phản hồi sớm từ người dùng, điều chỉnh sản phẩm một cách linh hoạt.</a:t>
            </a:r>
            <a:endParaRPr b="0" i="0" sz="2050" u="none" cap="none" strike="noStrike">
              <a:solidFill>
                <a:schemeClr val="dk1"/>
              </a:solidFill>
              <a:latin typeface="Calibri"/>
              <a:ea typeface="Calibri"/>
              <a:cs typeface="Calibri"/>
              <a:sym typeface="Calibri"/>
            </a:endParaRPr>
          </a:p>
        </p:txBody>
      </p:sp>
      <p:pic>
        <p:nvPicPr>
          <p:cNvPr descr="preencoded.png" id="240" name="Google Shape;240;p8"/>
          <p:cNvPicPr preferRelativeResize="0"/>
          <p:nvPr/>
        </p:nvPicPr>
        <p:blipFill rotWithShape="1">
          <a:blip r:embed="rId4">
            <a:alphaModFix/>
          </a:blip>
          <a:srcRect b="0" l="0" r="0" t="0"/>
          <a:stretch/>
        </p:blipFill>
        <p:spPr>
          <a:xfrm>
            <a:off x="4542473" y="2731532"/>
            <a:ext cx="537210" cy="537210"/>
          </a:xfrm>
          <a:prstGeom prst="rect">
            <a:avLst/>
          </a:prstGeom>
          <a:noFill/>
          <a:ln>
            <a:noFill/>
          </a:ln>
        </p:spPr>
      </p:pic>
      <p:sp>
        <p:nvSpPr>
          <p:cNvPr id="241" name="Google Shape;241;p8"/>
          <p:cNvSpPr/>
          <p:nvPr/>
        </p:nvSpPr>
        <p:spPr>
          <a:xfrm>
            <a:off x="4542476" y="3490925"/>
            <a:ext cx="2815500" cy="631200"/>
          </a:xfrm>
          <a:prstGeom prst="rect">
            <a:avLst/>
          </a:prstGeom>
          <a:noFill/>
          <a:ln>
            <a:noFill/>
          </a:ln>
        </p:spPr>
        <p:txBody>
          <a:bodyPr anchorCtr="0" anchor="t" bIns="45700" lIns="91425" spcFirstLastPara="1" rIns="91425" wrap="square" tIns="45700">
            <a:noAutofit/>
          </a:bodyPr>
          <a:lstStyle/>
          <a:p>
            <a:pPr indent="0" lvl="0" marL="0" marR="0" rtl="0" algn="l">
              <a:lnSpc>
                <a:spcPct val="125062"/>
              </a:lnSpc>
              <a:spcBef>
                <a:spcPts val="0"/>
              </a:spcBef>
              <a:spcAft>
                <a:spcPts val="0"/>
              </a:spcAft>
              <a:buClr>
                <a:srgbClr val="000000"/>
              </a:buClr>
              <a:buSzPts val="1987"/>
              <a:buFont typeface="Montserrat"/>
              <a:buNone/>
            </a:pPr>
            <a:r>
              <a:rPr b="1" i="0" lang="en-US" sz="2288" u="none" cap="none" strike="noStrike">
                <a:solidFill>
                  <a:srgbClr val="000000"/>
                </a:solidFill>
                <a:latin typeface="Montserrat"/>
                <a:ea typeface="Montserrat"/>
                <a:cs typeface="Montserrat"/>
                <a:sym typeface="Montserrat"/>
              </a:rPr>
              <a:t>Quản lý thời gian</a:t>
            </a:r>
            <a:endParaRPr b="0" i="0" sz="2288" u="none" cap="none" strike="noStrike">
              <a:solidFill>
                <a:schemeClr val="dk1"/>
              </a:solidFill>
              <a:latin typeface="Calibri"/>
              <a:ea typeface="Calibri"/>
              <a:cs typeface="Calibri"/>
              <a:sym typeface="Calibri"/>
            </a:endParaRPr>
          </a:p>
        </p:txBody>
      </p:sp>
      <p:sp>
        <p:nvSpPr>
          <p:cNvPr id="242" name="Google Shape;242;p8"/>
          <p:cNvSpPr/>
          <p:nvPr/>
        </p:nvSpPr>
        <p:spPr>
          <a:xfrm>
            <a:off x="4542475" y="4122125"/>
            <a:ext cx="2922900" cy="3881100"/>
          </a:xfrm>
          <a:prstGeom prst="rect">
            <a:avLst/>
          </a:prstGeom>
          <a:noFill/>
          <a:ln>
            <a:noFill/>
          </a:ln>
        </p:spPr>
        <p:txBody>
          <a:bodyPr anchorCtr="0" anchor="t" bIns="45700" lIns="91425" spcFirstLastPara="1" rIns="91425" wrap="square" tIns="45700">
            <a:noAutofit/>
          </a:bodyPr>
          <a:lstStyle/>
          <a:p>
            <a:pPr indent="0" lvl="0" marL="0" marR="0" rtl="0" algn="just">
              <a:lnSpc>
                <a:spcPct val="149942"/>
              </a:lnSpc>
              <a:spcBef>
                <a:spcPts val="0"/>
              </a:spcBef>
              <a:spcAft>
                <a:spcPts val="0"/>
              </a:spcAft>
              <a:buClr>
                <a:srgbClr val="3D3838"/>
              </a:buClr>
              <a:buSzPts val="1750"/>
              <a:buFont typeface="Arial"/>
              <a:buNone/>
            </a:pPr>
            <a:r>
              <a:rPr b="0" i="0" lang="en-US" sz="2050" u="none" cap="none" strike="noStrike">
                <a:solidFill>
                  <a:srgbClr val="3D3838"/>
                </a:solidFill>
                <a:latin typeface="Arial"/>
                <a:ea typeface="Arial"/>
                <a:cs typeface="Arial"/>
                <a:sym typeface="Arial"/>
              </a:rPr>
              <a:t>Sử dụng các công cụ quản lý thời gian và công việc như Trello hoặc Asana giúp bạn theo dõi tiến độ và đảm bảo mọi thứ được hoàn thành đúng thời hạn.</a:t>
            </a:r>
            <a:endParaRPr b="0" i="0" sz="2050" u="none" cap="none" strike="noStrike">
              <a:solidFill>
                <a:schemeClr val="dk1"/>
              </a:solidFill>
              <a:latin typeface="Calibri"/>
              <a:ea typeface="Calibri"/>
              <a:cs typeface="Calibri"/>
              <a:sym typeface="Calibri"/>
            </a:endParaRPr>
          </a:p>
        </p:txBody>
      </p:sp>
      <p:pic>
        <p:nvPicPr>
          <p:cNvPr descr="preencoded.png" id="243" name="Google Shape;243;p8"/>
          <p:cNvPicPr preferRelativeResize="0"/>
          <p:nvPr/>
        </p:nvPicPr>
        <p:blipFill rotWithShape="1">
          <a:blip r:embed="rId5">
            <a:alphaModFix/>
          </a:blip>
          <a:srcRect b="0" l="0" r="0" t="0"/>
          <a:stretch/>
        </p:blipFill>
        <p:spPr>
          <a:xfrm>
            <a:off x="7938968" y="2731532"/>
            <a:ext cx="537091" cy="537091"/>
          </a:xfrm>
          <a:prstGeom prst="rect">
            <a:avLst/>
          </a:prstGeom>
          <a:noFill/>
          <a:ln>
            <a:noFill/>
          </a:ln>
        </p:spPr>
      </p:pic>
      <p:sp>
        <p:nvSpPr>
          <p:cNvPr id="244" name="Google Shape;244;p8"/>
          <p:cNvSpPr/>
          <p:nvPr/>
        </p:nvSpPr>
        <p:spPr>
          <a:xfrm>
            <a:off x="7938975" y="3490800"/>
            <a:ext cx="3542700" cy="631200"/>
          </a:xfrm>
          <a:prstGeom prst="rect">
            <a:avLst/>
          </a:prstGeom>
          <a:noFill/>
          <a:ln>
            <a:noFill/>
          </a:ln>
        </p:spPr>
        <p:txBody>
          <a:bodyPr anchorCtr="0" anchor="t" bIns="45700" lIns="91425" spcFirstLastPara="1" rIns="91425" wrap="square" tIns="45700">
            <a:noAutofit/>
          </a:bodyPr>
          <a:lstStyle/>
          <a:p>
            <a:pPr indent="0" lvl="0" marL="0" marR="0" rtl="0" algn="l">
              <a:lnSpc>
                <a:spcPct val="125062"/>
              </a:lnSpc>
              <a:spcBef>
                <a:spcPts val="0"/>
              </a:spcBef>
              <a:spcAft>
                <a:spcPts val="0"/>
              </a:spcAft>
              <a:buClr>
                <a:srgbClr val="000000"/>
              </a:buClr>
              <a:buSzPts val="1987"/>
              <a:buFont typeface="Montserrat"/>
              <a:buNone/>
            </a:pPr>
            <a:r>
              <a:rPr b="1" i="0" lang="en-US" sz="2288" u="none" cap="none" strike="noStrike">
                <a:solidFill>
                  <a:srgbClr val="000000"/>
                </a:solidFill>
                <a:latin typeface="Montserrat"/>
                <a:ea typeface="Montserrat"/>
                <a:cs typeface="Montserrat"/>
                <a:sym typeface="Montserrat"/>
              </a:rPr>
              <a:t>Công nghệ hiệu quả</a:t>
            </a:r>
            <a:endParaRPr b="0" i="0" sz="2288" u="none" cap="none" strike="noStrike">
              <a:solidFill>
                <a:schemeClr val="dk1"/>
              </a:solidFill>
              <a:latin typeface="Calibri"/>
              <a:ea typeface="Calibri"/>
              <a:cs typeface="Calibri"/>
              <a:sym typeface="Calibri"/>
            </a:endParaRPr>
          </a:p>
        </p:txBody>
      </p:sp>
      <p:sp>
        <p:nvSpPr>
          <p:cNvPr id="245" name="Google Shape;245;p8"/>
          <p:cNvSpPr/>
          <p:nvPr/>
        </p:nvSpPr>
        <p:spPr>
          <a:xfrm>
            <a:off x="7961413" y="4097500"/>
            <a:ext cx="2922900" cy="3435900"/>
          </a:xfrm>
          <a:prstGeom prst="rect">
            <a:avLst/>
          </a:prstGeom>
          <a:noFill/>
          <a:ln>
            <a:noFill/>
          </a:ln>
        </p:spPr>
        <p:txBody>
          <a:bodyPr anchorCtr="0" anchor="t" bIns="45700" lIns="91425" spcFirstLastPara="1" rIns="91425" wrap="square" tIns="45700">
            <a:noAutofit/>
          </a:bodyPr>
          <a:lstStyle/>
          <a:p>
            <a:pPr indent="0" lvl="0" marL="0" marR="0" rtl="0" algn="just">
              <a:lnSpc>
                <a:spcPct val="149942"/>
              </a:lnSpc>
              <a:spcBef>
                <a:spcPts val="0"/>
              </a:spcBef>
              <a:spcAft>
                <a:spcPts val="0"/>
              </a:spcAft>
              <a:buClr>
                <a:srgbClr val="3D3838"/>
              </a:buClr>
              <a:buSzPts val="1750"/>
              <a:buFont typeface="Arial"/>
              <a:buNone/>
            </a:pPr>
            <a:r>
              <a:rPr b="0" i="0" lang="en-US" sz="2050" u="none" cap="none" strike="noStrike">
                <a:solidFill>
                  <a:srgbClr val="3D3838"/>
                </a:solidFill>
                <a:latin typeface="Arial"/>
                <a:ea typeface="Arial"/>
                <a:cs typeface="Arial"/>
                <a:sym typeface="Arial"/>
              </a:rPr>
              <a:t>Lựa chọn các công cụ và framework hiệu quả, tối ưu hóa quy trình phát triển, giúp bạn xây dựng MVP một cách nhanh chóng và hiệu quả.</a:t>
            </a:r>
            <a:endParaRPr b="0" i="0" sz="2050" u="none" cap="none" strike="noStrike">
              <a:solidFill>
                <a:schemeClr val="dk1"/>
              </a:solidFill>
              <a:latin typeface="Calibri"/>
              <a:ea typeface="Calibri"/>
              <a:cs typeface="Calibri"/>
              <a:sym typeface="Calibri"/>
            </a:endParaRPr>
          </a:p>
        </p:txBody>
      </p:sp>
      <p:pic>
        <p:nvPicPr>
          <p:cNvPr descr="preencoded.png" id="246" name="Google Shape;246;p8"/>
          <p:cNvPicPr preferRelativeResize="0"/>
          <p:nvPr/>
        </p:nvPicPr>
        <p:blipFill rotWithShape="1">
          <a:blip r:embed="rId6">
            <a:alphaModFix/>
          </a:blip>
          <a:srcRect b="0" l="0" r="0" t="0"/>
          <a:stretch/>
        </p:blipFill>
        <p:spPr>
          <a:xfrm>
            <a:off x="11487745" y="2731532"/>
            <a:ext cx="537210" cy="537210"/>
          </a:xfrm>
          <a:prstGeom prst="rect">
            <a:avLst/>
          </a:prstGeom>
          <a:noFill/>
          <a:ln>
            <a:noFill/>
          </a:ln>
        </p:spPr>
      </p:pic>
      <p:sp>
        <p:nvSpPr>
          <p:cNvPr id="247" name="Google Shape;247;p8"/>
          <p:cNvSpPr/>
          <p:nvPr/>
        </p:nvSpPr>
        <p:spPr>
          <a:xfrm>
            <a:off x="11487745" y="3490913"/>
            <a:ext cx="2148900" cy="315600"/>
          </a:xfrm>
          <a:prstGeom prst="rect">
            <a:avLst/>
          </a:prstGeom>
          <a:noFill/>
          <a:ln>
            <a:noFill/>
          </a:ln>
        </p:spPr>
        <p:txBody>
          <a:bodyPr anchorCtr="0" anchor="t" bIns="45700" lIns="91425" spcFirstLastPara="1" rIns="91425" wrap="square" tIns="45700">
            <a:noAutofit/>
          </a:bodyPr>
          <a:lstStyle/>
          <a:p>
            <a:pPr indent="0" lvl="0" marL="0" marR="0" rtl="0" algn="l">
              <a:lnSpc>
                <a:spcPct val="125062"/>
              </a:lnSpc>
              <a:spcBef>
                <a:spcPts val="0"/>
              </a:spcBef>
              <a:spcAft>
                <a:spcPts val="0"/>
              </a:spcAft>
              <a:buClr>
                <a:srgbClr val="000000"/>
              </a:buClr>
              <a:buSzPts val="1987"/>
              <a:buFont typeface="Montserrat"/>
              <a:buNone/>
            </a:pPr>
            <a:r>
              <a:rPr b="1" i="0" lang="en-US" sz="2288" u="none" cap="none" strike="noStrike">
                <a:solidFill>
                  <a:srgbClr val="000000"/>
                </a:solidFill>
                <a:latin typeface="Montserrat"/>
                <a:ea typeface="Montserrat"/>
                <a:cs typeface="Montserrat"/>
                <a:sym typeface="Montserrat"/>
              </a:rPr>
              <a:t>Tự động hóa</a:t>
            </a:r>
            <a:endParaRPr b="0" i="0" sz="2288" u="none" cap="none" strike="noStrike">
              <a:solidFill>
                <a:schemeClr val="dk1"/>
              </a:solidFill>
              <a:latin typeface="Calibri"/>
              <a:ea typeface="Calibri"/>
              <a:cs typeface="Calibri"/>
              <a:sym typeface="Calibri"/>
            </a:endParaRPr>
          </a:p>
        </p:txBody>
      </p:sp>
      <p:sp>
        <p:nvSpPr>
          <p:cNvPr id="248" name="Google Shape;248;p8"/>
          <p:cNvSpPr/>
          <p:nvPr/>
        </p:nvSpPr>
        <p:spPr>
          <a:xfrm>
            <a:off x="11487750" y="4097500"/>
            <a:ext cx="2752800" cy="3751500"/>
          </a:xfrm>
          <a:prstGeom prst="rect">
            <a:avLst/>
          </a:prstGeom>
          <a:noFill/>
          <a:ln>
            <a:noFill/>
          </a:ln>
        </p:spPr>
        <p:txBody>
          <a:bodyPr anchorCtr="0" anchor="t" bIns="45700" lIns="91425" spcFirstLastPara="1" rIns="91425" wrap="square" tIns="45700">
            <a:noAutofit/>
          </a:bodyPr>
          <a:lstStyle/>
          <a:p>
            <a:pPr indent="0" lvl="0" marL="0" marR="0" rtl="0" algn="just">
              <a:lnSpc>
                <a:spcPct val="149942"/>
              </a:lnSpc>
              <a:spcBef>
                <a:spcPts val="0"/>
              </a:spcBef>
              <a:spcAft>
                <a:spcPts val="0"/>
              </a:spcAft>
              <a:buClr>
                <a:srgbClr val="3D3838"/>
              </a:buClr>
              <a:buSzPts val="1750"/>
              <a:buFont typeface="Arial"/>
              <a:buNone/>
            </a:pPr>
            <a:r>
              <a:rPr b="0" i="0" lang="en-US" sz="2050" u="none" cap="none" strike="noStrike">
                <a:solidFill>
                  <a:srgbClr val="3D3838"/>
                </a:solidFill>
                <a:latin typeface="Arial"/>
                <a:ea typeface="Arial"/>
                <a:cs typeface="Arial"/>
                <a:sym typeface="Arial"/>
              </a:rPr>
              <a:t>Tự động hóa các quy trình lặp đi lặp lại như thử nghiệm, triển khai và quản lý cơ sở dữ liệu giúp tiết kiệm thời gian và giảm thiểu lỗi.</a:t>
            </a:r>
            <a:endParaRPr b="0" i="0" sz="2050" u="none" cap="none" strike="noStrik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9"/>
          <p:cNvSpPr/>
          <p:nvPr/>
        </p:nvSpPr>
        <p:spPr>
          <a:xfrm>
            <a:off x="0" y="0"/>
            <a:ext cx="14630400" cy="8229600"/>
          </a:xfrm>
          <a:prstGeom prst="rect">
            <a:avLst/>
          </a:pr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9"/>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9"/>
          <p:cNvSpPr/>
          <p:nvPr/>
        </p:nvSpPr>
        <p:spPr>
          <a:xfrm>
            <a:off x="1869298" y="260875"/>
            <a:ext cx="11326800" cy="1262400"/>
          </a:xfrm>
          <a:prstGeom prst="rect">
            <a:avLst/>
          </a:prstGeom>
          <a:noFill/>
          <a:ln>
            <a:noFill/>
          </a:ln>
        </p:spPr>
        <p:txBody>
          <a:bodyPr anchorCtr="0" anchor="t" bIns="45700" lIns="91425" spcFirstLastPara="1" rIns="91425" wrap="square" tIns="45700">
            <a:noAutofit/>
          </a:bodyPr>
          <a:lstStyle/>
          <a:p>
            <a:pPr indent="0" lvl="0" marL="0" marR="0" rtl="0" algn="l">
              <a:lnSpc>
                <a:spcPct val="125031"/>
              </a:lnSpc>
              <a:spcBef>
                <a:spcPts val="0"/>
              </a:spcBef>
              <a:spcAft>
                <a:spcPts val="0"/>
              </a:spcAft>
              <a:buClr>
                <a:srgbClr val="000000"/>
              </a:buClr>
              <a:buSzPts val="3975"/>
              <a:buFont typeface="Montserrat"/>
              <a:buNone/>
            </a:pPr>
            <a:r>
              <a:rPr b="1" i="0" lang="en-US" sz="3975" u="none" cap="none" strike="noStrike">
                <a:solidFill>
                  <a:srgbClr val="000000"/>
                </a:solidFill>
                <a:latin typeface="Montserrat"/>
                <a:ea typeface="Montserrat"/>
                <a:cs typeface="Montserrat"/>
                <a:sym typeface="Montserrat"/>
              </a:rPr>
              <a:t>Xây dựng một đội ngũ phát triển hiệu quả</a:t>
            </a:r>
            <a:endParaRPr b="0" i="0" sz="3975" u="none" cap="none" strike="noStrike">
              <a:solidFill>
                <a:schemeClr val="dk1"/>
              </a:solidFill>
              <a:latin typeface="Calibri"/>
              <a:ea typeface="Calibri"/>
              <a:cs typeface="Calibri"/>
              <a:sym typeface="Calibri"/>
            </a:endParaRPr>
          </a:p>
        </p:txBody>
      </p:sp>
      <p:pic>
        <p:nvPicPr>
          <p:cNvPr descr="preencoded.png" id="257" name="Google Shape;257;p9"/>
          <p:cNvPicPr preferRelativeResize="0"/>
          <p:nvPr/>
        </p:nvPicPr>
        <p:blipFill rotWithShape="1">
          <a:blip r:embed="rId3">
            <a:alphaModFix/>
          </a:blip>
          <a:srcRect b="0" l="0" r="0" t="0"/>
          <a:stretch/>
        </p:blipFill>
        <p:spPr>
          <a:xfrm>
            <a:off x="84075" y="1433324"/>
            <a:ext cx="3217200" cy="1988225"/>
          </a:xfrm>
          <a:prstGeom prst="rect">
            <a:avLst/>
          </a:prstGeom>
          <a:noFill/>
          <a:ln>
            <a:noFill/>
          </a:ln>
        </p:spPr>
      </p:pic>
      <p:sp>
        <p:nvSpPr>
          <p:cNvPr id="258" name="Google Shape;258;p9"/>
          <p:cNvSpPr/>
          <p:nvPr/>
        </p:nvSpPr>
        <p:spPr>
          <a:xfrm>
            <a:off x="155500" y="3630225"/>
            <a:ext cx="3073500" cy="946800"/>
          </a:xfrm>
          <a:prstGeom prst="rect">
            <a:avLst/>
          </a:prstGeom>
          <a:noFill/>
          <a:ln>
            <a:noFill/>
          </a:ln>
        </p:spPr>
        <p:txBody>
          <a:bodyPr anchorCtr="0" anchor="t" bIns="45700" lIns="91425" spcFirstLastPara="1" rIns="91425" wrap="square" tIns="45700">
            <a:noAutofit/>
          </a:bodyPr>
          <a:lstStyle/>
          <a:p>
            <a:pPr indent="0" lvl="0" marL="0" marR="0" rtl="0" algn="l">
              <a:lnSpc>
                <a:spcPct val="125062"/>
              </a:lnSpc>
              <a:spcBef>
                <a:spcPts val="0"/>
              </a:spcBef>
              <a:spcAft>
                <a:spcPts val="0"/>
              </a:spcAft>
              <a:buClr>
                <a:srgbClr val="000000"/>
              </a:buClr>
              <a:buSzPts val="1987"/>
              <a:buFont typeface="Montserrat"/>
              <a:buNone/>
            </a:pPr>
            <a:r>
              <a:rPr b="1" i="0" lang="en-US" sz="2188" u="none" cap="none" strike="noStrike">
                <a:solidFill>
                  <a:srgbClr val="000000"/>
                </a:solidFill>
                <a:latin typeface="Montserrat"/>
                <a:ea typeface="Montserrat"/>
                <a:cs typeface="Montserrat"/>
                <a:sym typeface="Montserrat"/>
              </a:rPr>
              <a:t>Chọn những thành viên phù hợp</a:t>
            </a:r>
            <a:endParaRPr b="0" i="0" sz="2188" u="none" cap="none" strike="noStrike">
              <a:solidFill>
                <a:schemeClr val="dk1"/>
              </a:solidFill>
              <a:latin typeface="Calibri"/>
              <a:ea typeface="Calibri"/>
              <a:cs typeface="Calibri"/>
              <a:sym typeface="Calibri"/>
            </a:endParaRPr>
          </a:p>
        </p:txBody>
      </p:sp>
      <p:sp>
        <p:nvSpPr>
          <p:cNvPr id="259" name="Google Shape;259;p9"/>
          <p:cNvSpPr/>
          <p:nvPr/>
        </p:nvSpPr>
        <p:spPr>
          <a:xfrm>
            <a:off x="155500" y="5091350"/>
            <a:ext cx="3073500" cy="2604300"/>
          </a:xfrm>
          <a:prstGeom prst="rect">
            <a:avLst/>
          </a:prstGeom>
          <a:noFill/>
          <a:ln>
            <a:noFill/>
          </a:ln>
        </p:spPr>
        <p:txBody>
          <a:bodyPr anchorCtr="0" anchor="t" bIns="45700" lIns="91425" spcFirstLastPara="1" rIns="91425" wrap="square" tIns="45700">
            <a:noAutofit/>
          </a:bodyPr>
          <a:lstStyle/>
          <a:p>
            <a:pPr indent="0" lvl="0" marL="0" marR="0" rtl="0" algn="just">
              <a:lnSpc>
                <a:spcPct val="149942"/>
              </a:lnSpc>
              <a:spcBef>
                <a:spcPts val="0"/>
              </a:spcBef>
              <a:spcAft>
                <a:spcPts val="0"/>
              </a:spcAft>
              <a:buClr>
                <a:srgbClr val="3D3838"/>
              </a:buClr>
              <a:buSzPts val="1750"/>
              <a:buFont typeface="Arial"/>
              <a:buNone/>
            </a:pPr>
            <a:r>
              <a:rPr b="0" i="0" lang="en-US" sz="2050" u="none" cap="none" strike="noStrike">
                <a:solidFill>
                  <a:srgbClr val="3D3838"/>
                </a:solidFill>
                <a:latin typeface="Arial"/>
                <a:ea typeface="Arial"/>
                <a:cs typeface="Arial"/>
                <a:sym typeface="Arial"/>
              </a:rPr>
              <a:t>Hãy lựa chọn những thành viên có kỹ năng, kinh nghiệm và động lực phù hợp với dự án của bạn.</a:t>
            </a:r>
            <a:endParaRPr b="0" i="0" sz="2050" u="none" cap="none" strike="noStrike">
              <a:solidFill>
                <a:schemeClr val="dk1"/>
              </a:solidFill>
              <a:latin typeface="Calibri"/>
              <a:ea typeface="Calibri"/>
              <a:cs typeface="Calibri"/>
              <a:sym typeface="Calibri"/>
            </a:endParaRPr>
          </a:p>
        </p:txBody>
      </p:sp>
      <p:pic>
        <p:nvPicPr>
          <p:cNvPr descr="preencoded.png" id="260" name="Google Shape;260;p9"/>
          <p:cNvPicPr preferRelativeResize="0"/>
          <p:nvPr/>
        </p:nvPicPr>
        <p:blipFill rotWithShape="1">
          <a:blip r:embed="rId4">
            <a:alphaModFix/>
          </a:blip>
          <a:srcRect b="0" l="0" r="0" t="0"/>
          <a:stretch/>
        </p:blipFill>
        <p:spPr>
          <a:xfrm>
            <a:off x="3875548" y="1433377"/>
            <a:ext cx="3217200" cy="1988298"/>
          </a:xfrm>
          <a:prstGeom prst="rect">
            <a:avLst/>
          </a:prstGeom>
          <a:noFill/>
          <a:ln>
            <a:noFill/>
          </a:ln>
        </p:spPr>
      </p:pic>
      <p:sp>
        <p:nvSpPr>
          <p:cNvPr id="261" name="Google Shape;261;p9"/>
          <p:cNvSpPr/>
          <p:nvPr/>
        </p:nvSpPr>
        <p:spPr>
          <a:xfrm>
            <a:off x="3939950" y="3630225"/>
            <a:ext cx="2903700" cy="946800"/>
          </a:xfrm>
          <a:prstGeom prst="rect">
            <a:avLst/>
          </a:prstGeom>
          <a:noFill/>
          <a:ln>
            <a:noFill/>
          </a:ln>
        </p:spPr>
        <p:txBody>
          <a:bodyPr anchorCtr="0" anchor="t" bIns="45700" lIns="91425" spcFirstLastPara="1" rIns="91425" wrap="square" tIns="45700">
            <a:noAutofit/>
          </a:bodyPr>
          <a:lstStyle/>
          <a:p>
            <a:pPr indent="0" lvl="0" marL="0" marR="0" rtl="0" algn="l">
              <a:lnSpc>
                <a:spcPct val="125062"/>
              </a:lnSpc>
              <a:spcBef>
                <a:spcPts val="0"/>
              </a:spcBef>
              <a:spcAft>
                <a:spcPts val="0"/>
              </a:spcAft>
              <a:buClr>
                <a:srgbClr val="000000"/>
              </a:buClr>
              <a:buSzPts val="1987"/>
              <a:buFont typeface="Montserrat"/>
              <a:buNone/>
            </a:pPr>
            <a:r>
              <a:rPr b="1" i="0" lang="en-US" sz="2188" u="none" cap="none" strike="noStrike">
                <a:solidFill>
                  <a:srgbClr val="000000"/>
                </a:solidFill>
                <a:latin typeface="Montserrat"/>
                <a:ea typeface="Montserrat"/>
                <a:cs typeface="Montserrat"/>
                <a:sym typeface="Montserrat"/>
              </a:rPr>
              <a:t>Tạo một môi trường làm việc hiệu quả</a:t>
            </a:r>
            <a:endParaRPr b="0" i="0" sz="2188" u="none" cap="none" strike="noStrike">
              <a:solidFill>
                <a:schemeClr val="dk1"/>
              </a:solidFill>
              <a:latin typeface="Calibri"/>
              <a:ea typeface="Calibri"/>
              <a:cs typeface="Calibri"/>
              <a:sym typeface="Calibri"/>
            </a:endParaRPr>
          </a:p>
        </p:txBody>
      </p:sp>
      <p:sp>
        <p:nvSpPr>
          <p:cNvPr id="262" name="Google Shape;262;p9"/>
          <p:cNvSpPr/>
          <p:nvPr/>
        </p:nvSpPr>
        <p:spPr>
          <a:xfrm>
            <a:off x="3939949" y="5091380"/>
            <a:ext cx="2903700" cy="2604300"/>
          </a:xfrm>
          <a:prstGeom prst="rect">
            <a:avLst/>
          </a:prstGeom>
          <a:noFill/>
          <a:ln>
            <a:noFill/>
          </a:ln>
        </p:spPr>
        <p:txBody>
          <a:bodyPr anchorCtr="0" anchor="t" bIns="45700" lIns="91425" spcFirstLastPara="1" rIns="91425" wrap="square" tIns="45700">
            <a:noAutofit/>
          </a:bodyPr>
          <a:lstStyle/>
          <a:p>
            <a:pPr indent="0" lvl="0" marL="0" marR="0" rtl="0" algn="just">
              <a:lnSpc>
                <a:spcPct val="149942"/>
              </a:lnSpc>
              <a:spcBef>
                <a:spcPts val="0"/>
              </a:spcBef>
              <a:spcAft>
                <a:spcPts val="0"/>
              </a:spcAft>
              <a:buClr>
                <a:srgbClr val="3D3838"/>
              </a:buClr>
              <a:buSzPts val="1750"/>
              <a:buFont typeface="Arial"/>
              <a:buNone/>
            </a:pPr>
            <a:r>
              <a:rPr b="0" i="0" lang="en-US" sz="2050" u="none" cap="none" strike="noStrike">
                <a:solidFill>
                  <a:srgbClr val="3D3838"/>
                </a:solidFill>
                <a:latin typeface="Arial"/>
                <a:ea typeface="Arial"/>
                <a:cs typeface="Arial"/>
                <a:sym typeface="Arial"/>
              </a:rPr>
              <a:t>Cung cấp một môi trường làm việc thoải mái, đầy đủ trang thiết bị và khuyến khích sự hợp tác.</a:t>
            </a:r>
            <a:endParaRPr b="0" i="0" sz="2050" u="none" cap="none" strike="noStrike">
              <a:solidFill>
                <a:schemeClr val="dk1"/>
              </a:solidFill>
              <a:latin typeface="Calibri"/>
              <a:ea typeface="Calibri"/>
              <a:cs typeface="Calibri"/>
              <a:sym typeface="Calibri"/>
            </a:endParaRPr>
          </a:p>
        </p:txBody>
      </p:sp>
      <p:pic>
        <p:nvPicPr>
          <p:cNvPr descr="preencoded.png" id="263" name="Google Shape;263;p9"/>
          <p:cNvPicPr preferRelativeResize="0"/>
          <p:nvPr/>
        </p:nvPicPr>
        <p:blipFill rotWithShape="1">
          <a:blip r:embed="rId5">
            <a:alphaModFix/>
          </a:blip>
          <a:srcRect b="0" l="0" r="0" t="0"/>
          <a:stretch/>
        </p:blipFill>
        <p:spPr>
          <a:xfrm>
            <a:off x="7667355" y="1433320"/>
            <a:ext cx="3217200" cy="1988230"/>
          </a:xfrm>
          <a:prstGeom prst="rect">
            <a:avLst/>
          </a:prstGeom>
          <a:noFill/>
          <a:ln>
            <a:noFill/>
          </a:ln>
        </p:spPr>
      </p:pic>
      <p:sp>
        <p:nvSpPr>
          <p:cNvPr id="264" name="Google Shape;264;p9"/>
          <p:cNvSpPr/>
          <p:nvPr/>
        </p:nvSpPr>
        <p:spPr>
          <a:xfrm>
            <a:off x="7743551" y="3630325"/>
            <a:ext cx="3217200" cy="946800"/>
          </a:xfrm>
          <a:prstGeom prst="rect">
            <a:avLst/>
          </a:prstGeom>
          <a:noFill/>
          <a:ln>
            <a:noFill/>
          </a:ln>
        </p:spPr>
        <p:txBody>
          <a:bodyPr anchorCtr="0" anchor="t" bIns="45700" lIns="91425" spcFirstLastPara="1" rIns="91425" wrap="square" tIns="45700">
            <a:noAutofit/>
          </a:bodyPr>
          <a:lstStyle/>
          <a:p>
            <a:pPr indent="0" lvl="0" marL="0" marR="0" rtl="0" algn="l">
              <a:lnSpc>
                <a:spcPct val="125062"/>
              </a:lnSpc>
              <a:spcBef>
                <a:spcPts val="0"/>
              </a:spcBef>
              <a:spcAft>
                <a:spcPts val="0"/>
              </a:spcAft>
              <a:buClr>
                <a:srgbClr val="000000"/>
              </a:buClr>
              <a:buSzPts val="1987"/>
              <a:buFont typeface="Montserrat"/>
              <a:buNone/>
            </a:pPr>
            <a:r>
              <a:rPr b="1" i="0" lang="en-US" sz="2188" u="none" cap="none" strike="noStrike">
                <a:solidFill>
                  <a:srgbClr val="000000"/>
                </a:solidFill>
                <a:latin typeface="Montserrat"/>
                <a:ea typeface="Montserrat"/>
                <a:cs typeface="Montserrat"/>
                <a:sym typeface="Montserrat"/>
              </a:rPr>
              <a:t>Khuyến khích sự sáng tạo và giao tiếp cởi mở</a:t>
            </a:r>
            <a:endParaRPr b="0" i="0" sz="2188" u="none" cap="none" strike="noStrike">
              <a:solidFill>
                <a:schemeClr val="dk1"/>
              </a:solidFill>
              <a:latin typeface="Calibri"/>
              <a:ea typeface="Calibri"/>
              <a:cs typeface="Calibri"/>
              <a:sym typeface="Calibri"/>
            </a:endParaRPr>
          </a:p>
        </p:txBody>
      </p:sp>
      <p:sp>
        <p:nvSpPr>
          <p:cNvPr id="265" name="Google Shape;265;p9"/>
          <p:cNvSpPr/>
          <p:nvPr/>
        </p:nvSpPr>
        <p:spPr>
          <a:xfrm>
            <a:off x="7743550" y="5091506"/>
            <a:ext cx="3217200" cy="2083200"/>
          </a:xfrm>
          <a:prstGeom prst="rect">
            <a:avLst/>
          </a:prstGeom>
          <a:noFill/>
          <a:ln>
            <a:noFill/>
          </a:ln>
        </p:spPr>
        <p:txBody>
          <a:bodyPr anchorCtr="0" anchor="t" bIns="45700" lIns="91425" spcFirstLastPara="1" rIns="91425" wrap="square" tIns="45700">
            <a:noAutofit/>
          </a:bodyPr>
          <a:lstStyle/>
          <a:p>
            <a:pPr indent="0" lvl="0" marL="0" marR="0" rtl="0" algn="just">
              <a:lnSpc>
                <a:spcPct val="149942"/>
              </a:lnSpc>
              <a:spcBef>
                <a:spcPts val="0"/>
              </a:spcBef>
              <a:spcAft>
                <a:spcPts val="0"/>
              </a:spcAft>
              <a:buClr>
                <a:srgbClr val="3D3838"/>
              </a:buClr>
              <a:buSzPts val="1750"/>
              <a:buFont typeface="Arial"/>
              <a:buNone/>
            </a:pPr>
            <a:r>
              <a:rPr b="0" i="0" lang="en-US" sz="2050" u="none" cap="none" strike="noStrike">
                <a:solidFill>
                  <a:srgbClr val="3D3838"/>
                </a:solidFill>
                <a:latin typeface="Arial"/>
                <a:ea typeface="Arial"/>
                <a:cs typeface="Arial"/>
                <a:sym typeface="Arial"/>
              </a:rPr>
              <a:t>Cho phép các thành viên tự do thể hiện ý tưởng và chia sẻ kiến thức với nhau.</a:t>
            </a:r>
            <a:endParaRPr b="0" i="0" sz="2050" u="none" cap="none" strike="noStrike">
              <a:solidFill>
                <a:schemeClr val="dk1"/>
              </a:solidFill>
              <a:latin typeface="Calibri"/>
              <a:ea typeface="Calibri"/>
              <a:cs typeface="Calibri"/>
              <a:sym typeface="Calibri"/>
            </a:endParaRPr>
          </a:p>
        </p:txBody>
      </p:sp>
      <p:pic>
        <p:nvPicPr>
          <p:cNvPr descr="preencoded.png" id="266" name="Google Shape;266;p9"/>
          <p:cNvPicPr preferRelativeResize="0"/>
          <p:nvPr/>
        </p:nvPicPr>
        <p:blipFill rotWithShape="1">
          <a:blip r:embed="rId6">
            <a:alphaModFix/>
          </a:blip>
          <a:srcRect b="0" l="0" r="0" t="0"/>
          <a:stretch/>
        </p:blipFill>
        <p:spPr>
          <a:xfrm>
            <a:off x="11469628" y="1522186"/>
            <a:ext cx="3073500" cy="1899489"/>
          </a:xfrm>
          <a:prstGeom prst="rect">
            <a:avLst/>
          </a:prstGeom>
          <a:noFill/>
          <a:ln>
            <a:noFill/>
          </a:ln>
        </p:spPr>
      </p:pic>
      <p:sp>
        <p:nvSpPr>
          <p:cNvPr id="267" name="Google Shape;267;p9"/>
          <p:cNvSpPr/>
          <p:nvPr/>
        </p:nvSpPr>
        <p:spPr>
          <a:xfrm>
            <a:off x="11516326" y="3630325"/>
            <a:ext cx="3026700" cy="1262400"/>
          </a:xfrm>
          <a:prstGeom prst="rect">
            <a:avLst/>
          </a:prstGeom>
          <a:noFill/>
          <a:ln>
            <a:noFill/>
          </a:ln>
        </p:spPr>
        <p:txBody>
          <a:bodyPr anchorCtr="0" anchor="t" bIns="45700" lIns="91425" spcFirstLastPara="1" rIns="91425" wrap="square" tIns="45700">
            <a:noAutofit/>
          </a:bodyPr>
          <a:lstStyle/>
          <a:p>
            <a:pPr indent="0" lvl="0" marL="0" marR="0" rtl="0" algn="l">
              <a:lnSpc>
                <a:spcPct val="125062"/>
              </a:lnSpc>
              <a:spcBef>
                <a:spcPts val="0"/>
              </a:spcBef>
              <a:spcAft>
                <a:spcPts val="0"/>
              </a:spcAft>
              <a:buClr>
                <a:srgbClr val="000000"/>
              </a:buClr>
              <a:buSzPts val="1987"/>
              <a:buFont typeface="Montserrat"/>
              <a:buNone/>
            </a:pPr>
            <a:r>
              <a:rPr b="1" i="0" lang="en-US" sz="2188" u="none" cap="none" strike="noStrike">
                <a:solidFill>
                  <a:srgbClr val="000000"/>
                </a:solidFill>
                <a:latin typeface="Montserrat"/>
                <a:ea typeface="Montserrat"/>
                <a:cs typeface="Montserrat"/>
                <a:sym typeface="Montserrat"/>
              </a:rPr>
              <a:t>Đảm bảo sự đa dạng và cân bằng trong đội ngũ</a:t>
            </a:r>
            <a:endParaRPr b="0" i="0" sz="2188" u="none" cap="none" strike="noStrike">
              <a:solidFill>
                <a:schemeClr val="dk1"/>
              </a:solidFill>
              <a:latin typeface="Calibri"/>
              <a:ea typeface="Calibri"/>
              <a:cs typeface="Calibri"/>
              <a:sym typeface="Calibri"/>
            </a:endParaRPr>
          </a:p>
        </p:txBody>
      </p:sp>
      <p:sp>
        <p:nvSpPr>
          <p:cNvPr id="268" name="Google Shape;268;p9"/>
          <p:cNvSpPr/>
          <p:nvPr/>
        </p:nvSpPr>
        <p:spPr>
          <a:xfrm>
            <a:off x="11516325" y="5108455"/>
            <a:ext cx="3026700" cy="2604300"/>
          </a:xfrm>
          <a:prstGeom prst="rect">
            <a:avLst/>
          </a:prstGeom>
          <a:noFill/>
          <a:ln>
            <a:noFill/>
          </a:ln>
        </p:spPr>
        <p:txBody>
          <a:bodyPr anchorCtr="0" anchor="t" bIns="45700" lIns="91425" spcFirstLastPara="1" rIns="91425" wrap="square" tIns="45700">
            <a:noAutofit/>
          </a:bodyPr>
          <a:lstStyle/>
          <a:p>
            <a:pPr indent="0" lvl="0" marL="0" marR="0" rtl="0" algn="just">
              <a:lnSpc>
                <a:spcPct val="149942"/>
              </a:lnSpc>
              <a:spcBef>
                <a:spcPts val="0"/>
              </a:spcBef>
              <a:spcAft>
                <a:spcPts val="0"/>
              </a:spcAft>
              <a:buClr>
                <a:srgbClr val="3D3838"/>
              </a:buClr>
              <a:buSzPts val="1750"/>
              <a:buFont typeface="Arial"/>
              <a:buNone/>
            </a:pPr>
            <a:r>
              <a:rPr b="0" i="0" lang="en-US" sz="2050" u="none" cap="none" strike="noStrike">
                <a:solidFill>
                  <a:srgbClr val="3D3838"/>
                </a:solidFill>
                <a:latin typeface="Arial"/>
                <a:ea typeface="Arial"/>
                <a:cs typeface="Arial"/>
                <a:sym typeface="Arial"/>
              </a:rPr>
              <a:t>Sự đa dạng về kỹ năng, kinh nghiệm và góc nhìn sẽ giúp đội ngũ phát triển hiệu quả hơn.</a:t>
            </a:r>
            <a:endParaRPr b="0" i="0" sz="2050" u="none" cap="none" strike="noStrike">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10"/>
          <p:cNvSpPr/>
          <p:nvPr/>
        </p:nvSpPr>
        <p:spPr>
          <a:xfrm>
            <a:off x="0" y="0"/>
            <a:ext cx="14630400" cy="8229600"/>
          </a:xfrm>
          <a:prstGeom prst="rect">
            <a:avLst/>
          </a:pr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0"/>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0"/>
          <p:cNvSpPr/>
          <p:nvPr/>
        </p:nvSpPr>
        <p:spPr>
          <a:xfrm>
            <a:off x="1321650" y="310275"/>
            <a:ext cx="13061100" cy="1262400"/>
          </a:xfrm>
          <a:prstGeom prst="rect">
            <a:avLst/>
          </a:prstGeom>
          <a:noFill/>
          <a:ln>
            <a:noFill/>
          </a:ln>
        </p:spPr>
        <p:txBody>
          <a:bodyPr anchorCtr="0" anchor="t" bIns="45700" lIns="91425" spcFirstLastPara="1" rIns="91425" wrap="square" tIns="45700">
            <a:noAutofit/>
          </a:bodyPr>
          <a:lstStyle/>
          <a:p>
            <a:pPr indent="0" lvl="0" marL="0" marR="0" rtl="0" algn="l">
              <a:lnSpc>
                <a:spcPct val="125031"/>
              </a:lnSpc>
              <a:spcBef>
                <a:spcPts val="0"/>
              </a:spcBef>
              <a:spcAft>
                <a:spcPts val="0"/>
              </a:spcAft>
              <a:buClr>
                <a:srgbClr val="000000"/>
              </a:buClr>
              <a:buSzPts val="3975"/>
              <a:buFont typeface="Montserrat"/>
              <a:buNone/>
            </a:pPr>
            <a:r>
              <a:rPr b="1" i="0" lang="en-US" sz="3975" u="none" cap="none" strike="noStrike">
                <a:solidFill>
                  <a:srgbClr val="000000"/>
                </a:solidFill>
                <a:latin typeface="Montserrat"/>
                <a:ea typeface="Montserrat"/>
                <a:cs typeface="Montserrat"/>
                <a:sym typeface="Montserrat"/>
              </a:rPr>
              <a:t>Quản lý rủi ro và dự đoán các vấn đề tiềm ẩn</a:t>
            </a:r>
            <a:endParaRPr b="0" i="0" sz="3975" u="none" cap="none" strike="noStrike">
              <a:solidFill>
                <a:schemeClr val="dk1"/>
              </a:solidFill>
              <a:latin typeface="Calibri"/>
              <a:ea typeface="Calibri"/>
              <a:cs typeface="Calibri"/>
              <a:sym typeface="Calibri"/>
            </a:endParaRPr>
          </a:p>
        </p:txBody>
      </p:sp>
      <p:sp>
        <p:nvSpPr>
          <p:cNvPr id="277" name="Google Shape;277;p10"/>
          <p:cNvSpPr/>
          <p:nvPr/>
        </p:nvSpPr>
        <p:spPr>
          <a:xfrm>
            <a:off x="303125" y="1648875"/>
            <a:ext cx="3054600" cy="543000"/>
          </a:xfrm>
          <a:prstGeom prst="rect">
            <a:avLst/>
          </a:prstGeom>
          <a:noFill/>
          <a:ln>
            <a:noFill/>
          </a:ln>
        </p:spPr>
        <p:txBody>
          <a:bodyPr anchorCtr="0" anchor="t" bIns="45700" lIns="91425" spcFirstLastPara="1" rIns="91425" wrap="square" tIns="45700">
            <a:noAutofit/>
          </a:bodyPr>
          <a:lstStyle/>
          <a:p>
            <a:pPr indent="0" lvl="0" marL="0" marR="0" rtl="0" algn="l">
              <a:lnSpc>
                <a:spcPct val="125062"/>
              </a:lnSpc>
              <a:spcBef>
                <a:spcPts val="0"/>
              </a:spcBef>
              <a:spcAft>
                <a:spcPts val="0"/>
              </a:spcAft>
              <a:buClr>
                <a:srgbClr val="000000"/>
              </a:buClr>
              <a:buSzPts val="1987"/>
              <a:buFont typeface="Montserrat"/>
              <a:buNone/>
            </a:pPr>
            <a:r>
              <a:rPr b="1" i="0" lang="en-US" sz="2788" u="none" cap="none" strike="noStrike">
                <a:solidFill>
                  <a:srgbClr val="000000"/>
                </a:solidFill>
                <a:latin typeface="Montserrat"/>
                <a:ea typeface="Montserrat"/>
                <a:cs typeface="Montserrat"/>
                <a:sym typeface="Montserrat"/>
              </a:rPr>
              <a:t>Xác định Rủi ro</a:t>
            </a:r>
            <a:endParaRPr b="0" i="0" sz="2788" u="none" cap="none" strike="noStrike">
              <a:solidFill>
                <a:schemeClr val="dk1"/>
              </a:solidFill>
              <a:latin typeface="Calibri"/>
              <a:ea typeface="Calibri"/>
              <a:cs typeface="Calibri"/>
              <a:sym typeface="Calibri"/>
            </a:endParaRPr>
          </a:p>
        </p:txBody>
      </p:sp>
      <p:sp>
        <p:nvSpPr>
          <p:cNvPr id="278" name="Google Shape;278;p10"/>
          <p:cNvSpPr/>
          <p:nvPr/>
        </p:nvSpPr>
        <p:spPr>
          <a:xfrm>
            <a:off x="303125" y="2574355"/>
            <a:ext cx="3054600" cy="4014300"/>
          </a:xfrm>
          <a:prstGeom prst="rect">
            <a:avLst/>
          </a:prstGeom>
          <a:noFill/>
          <a:ln>
            <a:noFill/>
          </a:ln>
        </p:spPr>
        <p:txBody>
          <a:bodyPr anchorCtr="0" anchor="t" bIns="45700" lIns="91425" spcFirstLastPara="1" rIns="91425" wrap="square" tIns="45700">
            <a:noAutofit/>
          </a:bodyPr>
          <a:lstStyle/>
          <a:p>
            <a:pPr indent="0" lvl="0" marL="0" marR="0" rtl="0" algn="just">
              <a:lnSpc>
                <a:spcPct val="149942"/>
              </a:lnSpc>
              <a:spcBef>
                <a:spcPts val="0"/>
              </a:spcBef>
              <a:spcAft>
                <a:spcPts val="0"/>
              </a:spcAft>
              <a:buClr>
                <a:srgbClr val="3D3838"/>
              </a:buClr>
              <a:buSzPts val="1750"/>
              <a:buFont typeface="Arial"/>
              <a:buNone/>
            </a:pPr>
            <a:r>
              <a:rPr b="0" i="0" lang="en-US" sz="2550" u="none" cap="none" strike="noStrike">
                <a:solidFill>
                  <a:srgbClr val="3D3838"/>
                </a:solidFill>
                <a:latin typeface="Arial"/>
                <a:ea typeface="Arial"/>
                <a:cs typeface="Arial"/>
                <a:sym typeface="Arial"/>
              </a:rPr>
              <a:t>Xác định các rủi ro tiềm ẩn có thể ảnh hưởng đến dự án MVP. Phân loại chúng theo mức độ nghiêm trọng và xác suất xảy ra.</a:t>
            </a:r>
            <a:endParaRPr b="0" i="0" sz="2550" u="none" cap="none" strike="noStrike">
              <a:solidFill>
                <a:schemeClr val="dk1"/>
              </a:solidFill>
              <a:latin typeface="Calibri"/>
              <a:ea typeface="Calibri"/>
              <a:cs typeface="Calibri"/>
              <a:sym typeface="Calibri"/>
            </a:endParaRPr>
          </a:p>
        </p:txBody>
      </p:sp>
      <p:sp>
        <p:nvSpPr>
          <p:cNvPr id="279" name="Google Shape;279;p10"/>
          <p:cNvSpPr/>
          <p:nvPr/>
        </p:nvSpPr>
        <p:spPr>
          <a:xfrm>
            <a:off x="3690250" y="1666500"/>
            <a:ext cx="3251100" cy="1178700"/>
          </a:xfrm>
          <a:prstGeom prst="rect">
            <a:avLst/>
          </a:prstGeom>
          <a:noFill/>
          <a:ln>
            <a:noFill/>
          </a:ln>
        </p:spPr>
        <p:txBody>
          <a:bodyPr anchorCtr="0" anchor="t" bIns="45700" lIns="91425" spcFirstLastPara="1" rIns="91425" wrap="square" tIns="45700">
            <a:noAutofit/>
          </a:bodyPr>
          <a:lstStyle/>
          <a:p>
            <a:pPr indent="0" lvl="0" marL="0" marR="0" rtl="0" algn="l">
              <a:lnSpc>
                <a:spcPct val="125062"/>
              </a:lnSpc>
              <a:spcBef>
                <a:spcPts val="0"/>
              </a:spcBef>
              <a:spcAft>
                <a:spcPts val="0"/>
              </a:spcAft>
              <a:buClr>
                <a:srgbClr val="000000"/>
              </a:buClr>
              <a:buSzPts val="1987"/>
              <a:buFont typeface="Montserrat"/>
              <a:buNone/>
            </a:pPr>
            <a:r>
              <a:rPr b="1" i="0" lang="en-US" sz="2788" u="none" cap="none" strike="noStrike">
                <a:solidFill>
                  <a:srgbClr val="000000"/>
                </a:solidFill>
                <a:latin typeface="Montserrat"/>
                <a:ea typeface="Montserrat"/>
                <a:cs typeface="Montserrat"/>
                <a:sym typeface="Montserrat"/>
              </a:rPr>
              <a:t>Lập Kế Hoạch Phản Ứng</a:t>
            </a:r>
            <a:endParaRPr b="0" i="0" sz="2788" u="none" cap="none" strike="noStrike">
              <a:solidFill>
                <a:schemeClr val="dk1"/>
              </a:solidFill>
              <a:latin typeface="Calibri"/>
              <a:ea typeface="Calibri"/>
              <a:cs typeface="Calibri"/>
              <a:sym typeface="Calibri"/>
            </a:endParaRPr>
          </a:p>
        </p:txBody>
      </p:sp>
      <p:sp>
        <p:nvSpPr>
          <p:cNvPr id="280" name="Google Shape;280;p10"/>
          <p:cNvSpPr/>
          <p:nvPr/>
        </p:nvSpPr>
        <p:spPr>
          <a:xfrm>
            <a:off x="3690250" y="2955262"/>
            <a:ext cx="3251100" cy="3733500"/>
          </a:xfrm>
          <a:prstGeom prst="rect">
            <a:avLst/>
          </a:prstGeom>
          <a:noFill/>
          <a:ln>
            <a:noFill/>
          </a:ln>
        </p:spPr>
        <p:txBody>
          <a:bodyPr anchorCtr="0" anchor="t" bIns="45700" lIns="91425" spcFirstLastPara="1" rIns="91425" wrap="square" tIns="45700">
            <a:noAutofit/>
          </a:bodyPr>
          <a:lstStyle/>
          <a:p>
            <a:pPr indent="0" lvl="0" marL="0" marR="0" rtl="0" algn="just">
              <a:lnSpc>
                <a:spcPct val="149942"/>
              </a:lnSpc>
              <a:spcBef>
                <a:spcPts val="0"/>
              </a:spcBef>
              <a:spcAft>
                <a:spcPts val="0"/>
              </a:spcAft>
              <a:buClr>
                <a:srgbClr val="3D3838"/>
              </a:buClr>
              <a:buSzPts val="1750"/>
              <a:buFont typeface="Arial"/>
              <a:buNone/>
            </a:pPr>
            <a:r>
              <a:rPr b="0" i="0" lang="en-US" sz="2550" u="none" cap="none" strike="noStrike">
                <a:solidFill>
                  <a:srgbClr val="3D3838"/>
                </a:solidFill>
                <a:latin typeface="Arial"/>
                <a:ea typeface="Arial"/>
                <a:cs typeface="Arial"/>
                <a:sym typeface="Arial"/>
              </a:rPr>
              <a:t>Lập kế hoạch phản ứng cho từng rủi ro đã xác định. Chuẩn bị các biện pháp dự phòng để giảm thiểu tác động của rủi ro.</a:t>
            </a:r>
            <a:endParaRPr b="0" i="0" sz="2550" u="none" cap="none" strike="noStrike">
              <a:solidFill>
                <a:schemeClr val="dk1"/>
              </a:solidFill>
              <a:latin typeface="Calibri"/>
              <a:ea typeface="Calibri"/>
              <a:cs typeface="Calibri"/>
              <a:sym typeface="Calibri"/>
            </a:endParaRPr>
          </a:p>
        </p:txBody>
      </p:sp>
      <p:sp>
        <p:nvSpPr>
          <p:cNvPr id="281" name="Google Shape;281;p10"/>
          <p:cNvSpPr/>
          <p:nvPr/>
        </p:nvSpPr>
        <p:spPr>
          <a:xfrm>
            <a:off x="7398800" y="1666500"/>
            <a:ext cx="3468600" cy="1182600"/>
          </a:xfrm>
          <a:prstGeom prst="rect">
            <a:avLst/>
          </a:prstGeom>
          <a:noFill/>
          <a:ln>
            <a:noFill/>
          </a:ln>
        </p:spPr>
        <p:txBody>
          <a:bodyPr anchorCtr="0" anchor="t" bIns="45700" lIns="91425" spcFirstLastPara="1" rIns="91425" wrap="square" tIns="45700">
            <a:noAutofit/>
          </a:bodyPr>
          <a:lstStyle/>
          <a:p>
            <a:pPr indent="0" lvl="0" marL="0" marR="0" rtl="0" algn="l">
              <a:lnSpc>
                <a:spcPct val="125062"/>
              </a:lnSpc>
              <a:spcBef>
                <a:spcPts val="0"/>
              </a:spcBef>
              <a:spcAft>
                <a:spcPts val="0"/>
              </a:spcAft>
              <a:buClr>
                <a:srgbClr val="000000"/>
              </a:buClr>
              <a:buSzPts val="1987"/>
              <a:buFont typeface="Montserrat"/>
              <a:buNone/>
            </a:pPr>
            <a:r>
              <a:rPr b="1" i="0" lang="en-US" sz="2788" u="none" cap="none" strike="noStrike">
                <a:solidFill>
                  <a:srgbClr val="000000"/>
                </a:solidFill>
                <a:latin typeface="Montserrat"/>
                <a:ea typeface="Montserrat"/>
                <a:cs typeface="Montserrat"/>
                <a:sym typeface="Montserrat"/>
              </a:rPr>
              <a:t>Theo Dõi và Đánh Giá</a:t>
            </a:r>
            <a:endParaRPr b="0" i="0" sz="2788" u="none" cap="none" strike="noStrike">
              <a:solidFill>
                <a:schemeClr val="dk1"/>
              </a:solidFill>
              <a:latin typeface="Calibri"/>
              <a:ea typeface="Calibri"/>
              <a:cs typeface="Calibri"/>
              <a:sym typeface="Calibri"/>
            </a:endParaRPr>
          </a:p>
        </p:txBody>
      </p:sp>
      <p:sp>
        <p:nvSpPr>
          <p:cNvPr id="282" name="Google Shape;282;p10"/>
          <p:cNvSpPr/>
          <p:nvPr/>
        </p:nvSpPr>
        <p:spPr>
          <a:xfrm>
            <a:off x="7398800" y="2960773"/>
            <a:ext cx="3468600" cy="4371000"/>
          </a:xfrm>
          <a:prstGeom prst="rect">
            <a:avLst/>
          </a:prstGeom>
          <a:noFill/>
          <a:ln>
            <a:noFill/>
          </a:ln>
        </p:spPr>
        <p:txBody>
          <a:bodyPr anchorCtr="0" anchor="t" bIns="45700" lIns="91425" spcFirstLastPara="1" rIns="91425" wrap="square" tIns="45700">
            <a:noAutofit/>
          </a:bodyPr>
          <a:lstStyle/>
          <a:p>
            <a:pPr indent="0" lvl="0" marL="0" marR="0" rtl="0" algn="just">
              <a:lnSpc>
                <a:spcPct val="149942"/>
              </a:lnSpc>
              <a:spcBef>
                <a:spcPts val="0"/>
              </a:spcBef>
              <a:spcAft>
                <a:spcPts val="0"/>
              </a:spcAft>
              <a:buClr>
                <a:srgbClr val="3D3838"/>
              </a:buClr>
              <a:buSzPts val="1750"/>
              <a:buFont typeface="Arial"/>
              <a:buNone/>
            </a:pPr>
            <a:r>
              <a:rPr b="0" i="0" lang="en-US" sz="2550" u="none" cap="none" strike="noStrike">
                <a:solidFill>
                  <a:srgbClr val="3D3838"/>
                </a:solidFill>
                <a:latin typeface="Arial"/>
                <a:ea typeface="Arial"/>
                <a:cs typeface="Arial"/>
                <a:sym typeface="Arial"/>
              </a:rPr>
              <a:t>Theo dõi sát sao tiến độ dự án để phát hiện sớm các vấn đề tiềm ẩn. Đánh giá hiệu quả của các biện pháp quản lý rủi ro.</a:t>
            </a:r>
            <a:endParaRPr b="0" i="0" sz="2550" u="none" cap="none" strike="noStrike">
              <a:solidFill>
                <a:schemeClr val="dk1"/>
              </a:solidFill>
              <a:latin typeface="Calibri"/>
              <a:ea typeface="Calibri"/>
              <a:cs typeface="Calibri"/>
              <a:sym typeface="Calibri"/>
            </a:endParaRPr>
          </a:p>
        </p:txBody>
      </p:sp>
      <p:sp>
        <p:nvSpPr>
          <p:cNvPr id="283" name="Google Shape;283;p10"/>
          <p:cNvSpPr/>
          <p:nvPr/>
        </p:nvSpPr>
        <p:spPr>
          <a:xfrm>
            <a:off x="11333550" y="1648875"/>
            <a:ext cx="3054600" cy="1245600"/>
          </a:xfrm>
          <a:prstGeom prst="rect">
            <a:avLst/>
          </a:prstGeom>
          <a:noFill/>
          <a:ln>
            <a:noFill/>
          </a:ln>
        </p:spPr>
        <p:txBody>
          <a:bodyPr anchorCtr="0" anchor="t" bIns="45700" lIns="91425" spcFirstLastPara="1" rIns="91425" wrap="square" tIns="45700">
            <a:noAutofit/>
          </a:bodyPr>
          <a:lstStyle/>
          <a:p>
            <a:pPr indent="0" lvl="0" marL="0" marR="0" rtl="0" algn="l">
              <a:lnSpc>
                <a:spcPct val="125062"/>
              </a:lnSpc>
              <a:spcBef>
                <a:spcPts val="0"/>
              </a:spcBef>
              <a:spcAft>
                <a:spcPts val="0"/>
              </a:spcAft>
              <a:buClr>
                <a:srgbClr val="000000"/>
              </a:buClr>
              <a:buSzPts val="1987"/>
              <a:buFont typeface="Montserrat"/>
              <a:buNone/>
            </a:pPr>
            <a:r>
              <a:rPr b="1" i="0" lang="en-US" sz="2788" u="none" cap="none" strike="noStrike">
                <a:solidFill>
                  <a:srgbClr val="000000"/>
                </a:solidFill>
                <a:latin typeface="Montserrat"/>
                <a:ea typeface="Montserrat"/>
                <a:cs typeface="Montserrat"/>
                <a:sym typeface="Montserrat"/>
              </a:rPr>
              <a:t>Điều Chỉnh Kế Hoạch</a:t>
            </a:r>
            <a:endParaRPr b="0" i="0" sz="2788" u="none" cap="none" strike="noStrike">
              <a:solidFill>
                <a:schemeClr val="dk1"/>
              </a:solidFill>
              <a:latin typeface="Calibri"/>
              <a:ea typeface="Calibri"/>
              <a:cs typeface="Calibri"/>
              <a:sym typeface="Calibri"/>
            </a:endParaRPr>
          </a:p>
        </p:txBody>
      </p:sp>
      <p:sp>
        <p:nvSpPr>
          <p:cNvPr id="284" name="Google Shape;284;p10"/>
          <p:cNvSpPr/>
          <p:nvPr/>
        </p:nvSpPr>
        <p:spPr>
          <a:xfrm>
            <a:off x="11333550" y="3028384"/>
            <a:ext cx="3054600" cy="3946200"/>
          </a:xfrm>
          <a:prstGeom prst="rect">
            <a:avLst/>
          </a:prstGeom>
          <a:noFill/>
          <a:ln>
            <a:noFill/>
          </a:ln>
        </p:spPr>
        <p:txBody>
          <a:bodyPr anchorCtr="0" anchor="t" bIns="45700" lIns="91425" spcFirstLastPara="1" rIns="91425" wrap="square" tIns="45700">
            <a:noAutofit/>
          </a:bodyPr>
          <a:lstStyle/>
          <a:p>
            <a:pPr indent="0" lvl="0" marL="0" marR="0" rtl="0" algn="just">
              <a:lnSpc>
                <a:spcPct val="149942"/>
              </a:lnSpc>
              <a:spcBef>
                <a:spcPts val="0"/>
              </a:spcBef>
              <a:spcAft>
                <a:spcPts val="0"/>
              </a:spcAft>
              <a:buClr>
                <a:srgbClr val="3D3838"/>
              </a:buClr>
              <a:buSzPts val="1750"/>
              <a:buFont typeface="Arial"/>
              <a:buNone/>
            </a:pPr>
            <a:r>
              <a:rPr b="0" i="0" lang="en-US" sz="2550" u="none" cap="none" strike="noStrike">
                <a:solidFill>
                  <a:srgbClr val="3D3838"/>
                </a:solidFill>
                <a:latin typeface="Arial"/>
                <a:ea typeface="Arial"/>
                <a:cs typeface="Arial"/>
                <a:sym typeface="Arial"/>
              </a:rPr>
              <a:t>Điều chỉnh kế hoạch dự án dựa trên kết quả đánh giá rủi ro. Thực hiện các thay đổi cần thiết để giảm thiểu rủi ro.</a:t>
            </a:r>
            <a:endParaRPr b="0" i="0" sz="2550" u="none" cap="none" strike="noStrike">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g2eaa08f448a_3_0"/>
          <p:cNvSpPr/>
          <p:nvPr/>
        </p:nvSpPr>
        <p:spPr>
          <a:xfrm>
            <a:off x="0" y="0"/>
            <a:ext cx="14630400" cy="8229600"/>
          </a:xfrm>
          <a:prstGeom prst="rect">
            <a:avLst/>
          </a:pr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2eaa08f448a_3_0"/>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2" name="Google Shape;292;g2eaa08f448a_3_0"/>
          <p:cNvPicPr preferRelativeResize="0"/>
          <p:nvPr/>
        </p:nvPicPr>
        <p:blipFill>
          <a:blip r:embed="rId3">
            <a:alphaModFix/>
          </a:blip>
          <a:stretch>
            <a:fillRect/>
          </a:stretch>
        </p:blipFill>
        <p:spPr>
          <a:xfrm>
            <a:off x="369113" y="558325"/>
            <a:ext cx="14044576" cy="6960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g2eaa08f448a_3_16"/>
          <p:cNvSpPr/>
          <p:nvPr/>
        </p:nvSpPr>
        <p:spPr>
          <a:xfrm>
            <a:off x="0" y="0"/>
            <a:ext cx="14630400" cy="8229600"/>
          </a:xfrm>
          <a:prstGeom prst="rect">
            <a:avLst/>
          </a:pr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g2eaa08f448a_3_16"/>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0" name="Google Shape;300;g2eaa08f448a_3_16"/>
          <p:cNvPicPr preferRelativeResize="0"/>
          <p:nvPr/>
        </p:nvPicPr>
        <p:blipFill>
          <a:blip r:embed="rId3">
            <a:alphaModFix/>
          </a:blip>
          <a:stretch>
            <a:fillRect/>
          </a:stretch>
        </p:blipFill>
        <p:spPr>
          <a:xfrm>
            <a:off x="1952297" y="0"/>
            <a:ext cx="10725795" cy="8229600"/>
          </a:xfrm>
          <a:prstGeom prst="rect">
            <a:avLst/>
          </a:prstGeom>
          <a:solidFill>
            <a:srgbClr val="FFFFFF"/>
          </a:solid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1"/>
          <p:cNvSpPr/>
          <p:nvPr/>
        </p:nvSpPr>
        <p:spPr>
          <a:xfrm>
            <a:off x="0" y="0"/>
            <a:ext cx="14630400" cy="8229600"/>
          </a:xfrm>
          <a:prstGeom prst="rect">
            <a:avLst/>
          </a:pr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1"/>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08" name="Google Shape;308;p11"/>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309" name="Google Shape;309;p11"/>
          <p:cNvSpPr/>
          <p:nvPr/>
        </p:nvSpPr>
        <p:spPr>
          <a:xfrm>
            <a:off x="376001" y="1994050"/>
            <a:ext cx="8708400" cy="1742100"/>
          </a:xfrm>
          <a:prstGeom prst="rect">
            <a:avLst/>
          </a:prstGeom>
          <a:noFill/>
          <a:ln>
            <a:noFill/>
          </a:ln>
        </p:spPr>
        <p:txBody>
          <a:bodyPr anchorCtr="0" anchor="t" bIns="45700" lIns="91425" spcFirstLastPara="1" rIns="91425" wrap="square" tIns="45700">
            <a:noAutofit/>
          </a:bodyPr>
          <a:lstStyle/>
          <a:p>
            <a:pPr indent="0" lvl="0" marL="0" marR="0" rtl="0" algn="l">
              <a:lnSpc>
                <a:spcPct val="125004"/>
              </a:lnSpc>
              <a:spcBef>
                <a:spcPts val="0"/>
              </a:spcBef>
              <a:spcAft>
                <a:spcPts val="0"/>
              </a:spcAft>
              <a:buClr>
                <a:srgbClr val="000000"/>
              </a:buClr>
              <a:buSzPts val="5487"/>
              <a:buFont typeface="Montserrat"/>
              <a:buNone/>
            </a:pPr>
            <a:r>
              <a:rPr b="1" i="0" lang="en-US" sz="5687" u="none" cap="none" strike="noStrike">
                <a:solidFill>
                  <a:srgbClr val="000000"/>
                </a:solidFill>
                <a:latin typeface="Montserrat"/>
                <a:ea typeface="Montserrat"/>
                <a:cs typeface="Montserrat"/>
                <a:sym typeface="Montserrat"/>
              </a:rPr>
              <a:t>Kết luận và lời khuyên</a:t>
            </a:r>
            <a:endParaRPr b="0" i="0" sz="5687" u="none" cap="none" strike="noStrike">
              <a:solidFill>
                <a:schemeClr val="dk1"/>
              </a:solidFill>
              <a:latin typeface="Calibri"/>
              <a:ea typeface="Calibri"/>
              <a:cs typeface="Calibri"/>
              <a:sym typeface="Calibri"/>
            </a:endParaRPr>
          </a:p>
        </p:txBody>
      </p:sp>
      <p:sp>
        <p:nvSpPr>
          <p:cNvPr id="310" name="Google Shape;310;p11"/>
          <p:cNvSpPr/>
          <p:nvPr/>
        </p:nvSpPr>
        <p:spPr>
          <a:xfrm>
            <a:off x="376000" y="3459836"/>
            <a:ext cx="7835400" cy="666600"/>
          </a:xfrm>
          <a:prstGeom prst="rect">
            <a:avLst/>
          </a:prstGeom>
          <a:noFill/>
          <a:ln>
            <a:noFill/>
          </a:ln>
        </p:spPr>
        <p:txBody>
          <a:bodyPr anchorCtr="0" anchor="t" bIns="45700" lIns="91425" spcFirstLastPara="1" rIns="91425" wrap="square" tIns="45700">
            <a:noAutofit/>
          </a:bodyPr>
          <a:lstStyle/>
          <a:p>
            <a:pPr indent="0" lvl="0" marL="0" marR="0" rtl="0" algn="just">
              <a:lnSpc>
                <a:spcPct val="149942"/>
              </a:lnSpc>
              <a:spcBef>
                <a:spcPts val="0"/>
              </a:spcBef>
              <a:spcAft>
                <a:spcPts val="0"/>
              </a:spcAft>
              <a:buClr>
                <a:srgbClr val="3D3838"/>
              </a:buClr>
              <a:buSzPts val="1750"/>
              <a:buFont typeface="Arial"/>
              <a:buNone/>
            </a:pPr>
            <a:r>
              <a:rPr b="0" i="0" lang="en-US" sz="2250" u="none" cap="none" strike="noStrike">
                <a:solidFill>
                  <a:srgbClr val="3D3838"/>
                </a:solidFill>
                <a:latin typeface="Arial"/>
                <a:ea typeface="Arial"/>
                <a:cs typeface="Arial"/>
                <a:sym typeface="Arial"/>
              </a:rPr>
              <a:t>Xây dựng MVP là một chiến lược hiệu quả để nhanh chóng đưa sản phẩm ra thị trường và thu thập phản hồi từ người dùng.</a:t>
            </a:r>
            <a:endParaRPr b="0" i="0" sz="2250" u="none" cap="none" strike="noStrike">
              <a:solidFill>
                <a:schemeClr val="dk1"/>
              </a:solidFill>
              <a:latin typeface="Calibri"/>
              <a:ea typeface="Calibri"/>
              <a:cs typeface="Calibri"/>
              <a:sym typeface="Calibri"/>
            </a:endParaRPr>
          </a:p>
        </p:txBody>
      </p:sp>
      <p:sp>
        <p:nvSpPr>
          <p:cNvPr id="311" name="Google Shape;311;p11"/>
          <p:cNvSpPr/>
          <p:nvPr/>
        </p:nvSpPr>
        <p:spPr>
          <a:xfrm>
            <a:off x="376000" y="5138258"/>
            <a:ext cx="7835400" cy="333300"/>
          </a:xfrm>
          <a:prstGeom prst="rect">
            <a:avLst/>
          </a:prstGeom>
          <a:noFill/>
          <a:ln>
            <a:noFill/>
          </a:ln>
        </p:spPr>
        <p:txBody>
          <a:bodyPr anchorCtr="0" anchor="t" bIns="45700" lIns="91425" spcFirstLastPara="1" rIns="91425" wrap="square" tIns="45700">
            <a:noAutofit/>
          </a:bodyPr>
          <a:lstStyle/>
          <a:p>
            <a:pPr indent="0" lvl="0" marL="0" marR="0" rtl="0" algn="just">
              <a:lnSpc>
                <a:spcPct val="149942"/>
              </a:lnSpc>
              <a:spcBef>
                <a:spcPts val="0"/>
              </a:spcBef>
              <a:spcAft>
                <a:spcPts val="0"/>
              </a:spcAft>
              <a:buClr>
                <a:srgbClr val="3D3838"/>
              </a:buClr>
              <a:buSzPts val="1750"/>
              <a:buFont typeface="Arial"/>
              <a:buNone/>
            </a:pPr>
            <a:r>
              <a:rPr b="0" i="0" lang="en-US" sz="2250" u="none" cap="none" strike="noStrike">
                <a:solidFill>
                  <a:srgbClr val="3D3838"/>
                </a:solidFill>
                <a:latin typeface="Arial"/>
                <a:ea typeface="Arial"/>
                <a:cs typeface="Arial"/>
                <a:sym typeface="Arial"/>
              </a:rPr>
              <a:t>Hãy nhớ rằng MVP chỉ là bước khởi đầu.</a:t>
            </a:r>
            <a:endParaRPr b="0" i="0" sz="2250" u="none" cap="none" strike="noStrike">
              <a:solidFill>
                <a:schemeClr val="dk1"/>
              </a:solidFill>
              <a:latin typeface="Calibri"/>
              <a:ea typeface="Calibri"/>
              <a:cs typeface="Calibri"/>
              <a:sym typeface="Calibri"/>
            </a:endParaRPr>
          </a:p>
        </p:txBody>
      </p:sp>
      <p:sp>
        <p:nvSpPr>
          <p:cNvPr id="312" name="Google Shape;312;p11"/>
          <p:cNvSpPr/>
          <p:nvPr/>
        </p:nvSpPr>
        <p:spPr>
          <a:xfrm>
            <a:off x="376000" y="5950026"/>
            <a:ext cx="7835400" cy="666600"/>
          </a:xfrm>
          <a:prstGeom prst="rect">
            <a:avLst/>
          </a:prstGeom>
          <a:noFill/>
          <a:ln>
            <a:noFill/>
          </a:ln>
        </p:spPr>
        <p:txBody>
          <a:bodyPr anchorCtr="0" anchor="t" bIns="45700" lIns="91425" spcFirstLastPara="1" rIns="91425" wrap="square" tIns="45700">
            <a:noAutofit/>
          </a:bodyPr>
          <a:lstStyle/>
          <a:p>
            <a:pPr indent="0" lvl="0" marL="0" marR="0" rtl="0" algn="just">
              <a:lnSpc>
                <a:spcPct val="149942"/>
              </a:lnSpc>
              <a:spcBef>
                <a:spcPts val="0"/>
              </a:spcBef>
              <a:spcAft>
                <a:spcPts val="0"/>
              </a:spcAft>
              <a:buClr>
                <a:srgbClr val="3D3838"/>
              </a:buClr>
              <a:buSzPts val="1750"/>
              <a:buFont typeface="Arial"/>
              <a:buNone/>
            </a:pPr>
            <a:r>
              <a:rPr b="0" i="0" lang="en-US" sz="2250" u="none" cap="none" strike="noStrike">
                <a:solidFill>
                  <a:srgbClr val="3D3838"/>
                </a:solidFill>
                <a:latin typeface="Arial"/>
                <a:ea typeface="Arial"/>
                <a:cs typeface="Arial"/>
                <a:sym typeface="Arial"/>
              </a:rPr>
              <a:t>Bạn cần tiếp tục cải thiện và phát triển sản phẩm dựa trên phản hồi của người dùng để tạo ra sản phẩm thành công.</a:t>
            </a:r>
            <a:endParaRPr b="0" i="0" sz="2250" u="none" cap="none" strike="noStrik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g2eaa08f448a_3_28"/>
          <p:cNvSpPr/>
          <p:nvPr/>
        </p:nvSpPr>
        <p:spPr>
          <a:xfrm>
            <a:off x="0" y="0"/>
            <a:ext cx="14630400" cy="8229600"/>
          </a:xfrm>
          <a:prstGeom prst="rect">
            <a:avLst/>
          </a:pr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g2eaa08f448a_3_28"/>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0" name="Google Shape;320;g2eaa08f448a_3_28"/>
          <p:cNvPicPr preferRelativeResize="0"/>
          <p:nvPr/>
        </p:nvPicPr>
        <p:blipFill>
          <a:blip r:embed="rId3">
            <a:alphaModFix/>
          </a:blip>
          <a:stretch>
            <a:fillRect/>
          </a:stretch>
        </p:blipFill>
        <p:spPr>
          <a:xfrm>
            <a:off x="951800" y="1623975"/>
            <a:ext cx="4880350" cy="4892350"/>
          </a:xfrm>
          <a:prstGeom prst="rect">
            <a:avLst/>
          </a:prstGeom>
          <a:noFill/>
          <a:ln>
            <a:noFill/>
          </a:ln>
        </p:spPr>
      </p:pic>
      <p:pic>
        <p:nvPicPr>
          <p:cNvPr id="321" name="Google Shape;321;g2eaa08f448a_3_28"/>
          <p:cNvPicPr preferRelativeResize="0"/>
          <p:nvPr/>
        </p:nvPicPr>
        <p:blipFill>
          <a:blip r:embed="rId4">
            <a:alphaModFix/>
          </a:blip>
          <a:stretch>
            <a:fillRect/>
          </a:stretch>
        </p:blipFill>
        <p:spPr>
          <a:xfrm>
            <a:off x="7791450" y="3238188"/>
            <a:ext cx="1869651" cy="1917586"/>
          </a:xfrm>
          <a:prstGeom prst="rect">
            <a:avLst/>
          </a:prstGeom>
          <a:noFill/>
          <a:ln>
            <a:noFill/>
          </a:ln>
        </p:spPr>
      </p:pic>
      <p:pic>
        <p:nvPicPr>
          <p:cNvPr id="322" name="Google Shape;322;g2eaa08f448a_3_28"/>
          <p:cNvPicPr preferRelativeResize="0"/>
          <p:nvPr/>
        </p:nvPicPr>
        <p:blipFill>
          <a:blip r:embed="rId5">
            <a:alphaModFix/>
          </a:blip>
          <a:stretch>
            <a:fillRect/>
          </a:stretch>
        </p:blipFill>
        <p:spPr>
          <a:xfrm>
            <a:off x="10223741" y="3112330"/>
            <a:ext cx="2301109" cy="2169270"/>
          </a:xfrm>
          <a:prstGeom prst="rect">
            <a:avLst/>
          </a:prstGeom>
          <a:noFill/>
          <a:ln>
            <a:noFill/>
          </a:ln>
        </p:spPr>
      </p:pic>
      <p:sp>
        <p:nvSpPr>
          <p:cNvPr id="323" name="Google Shape;323;g2eaa08f448a_3_28"/>
          <p:cNvSpPr txBox="1"/>
          <p:nvPr/>
        </p:nvSpPr>
        <p:spPr>
          <a:xfrm>
            <a:off x="7262975" y="5709275"/>
            <a:ext cx="5266800" cy="1272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Clr>
                <a:schemeClr val="dk1"/>
              </a:buClr>
              <a:buSzPts val="1100"/>
              <a:buFont typeface="Arial"/>
              <a:buNone/>
            </a:pPr>
            <a:r>
              <a:rPr lang="en-US" sz="1800">
                <a:solidFill>
                  <a:schemeClr val="dk1"/>
                </a:solidFill>
              </a:rPr>
              <a:t>Điện thoại: 0913176383</a:t>
            </a:r>
            <a:endParaRPr sz="1800">
              <a:solidFill>
                <a:schemeClr val="dk1"/>
              </a:solidFill>
            </a:endParaRPr>
          </a:p>
          <a:p>
            <a:pPr indent="0" lvl="0" marL="0" rtl="0" algn="l">
              <a:lnSpc>
                <a:spcPct val="90000"/>
              </a:lnSpc>
              <a:spcBef>
                <a:spcPts val="1000"/>
              </a:spcBef>
              <a:spcAft>
                <a:spcPts val="0"/>
              </a:spcAft>
              <a:buClr>
                <a:schemeClr val="dk1"/>
              </a:buClr>
              <a:buSzPts val="1100"/>
              <a:buFont typeface="Arial"/>
              <a:buNone/>
            </a:pPr>
            <a:r>
              <a:rPr lang="en-US" sz="1800">
                <a:solidFill>
                  <a:schemeClr val="dk1"/>
                </a:solidFill>
              </a:rPr>
              <a:t>Email: leanhtien9093@gmail.com</a:t>
            </a:r>
            <a:endParaRPr sz="1800">
              <a:solidFill>
                <a:schemeClr val="dk1"/>
              </a:solidFill>
            </a:endParaRPr>
          </a:p>
          <a:p>
            <a:pPr indent="0" lvl="0" marL="0" rtl="0" algn="l">
              <a:lnSpc>
                <a:spcPct val="90000"/>
              </a:lnSpc>
              <a:spcBef>
                <a:spcPts val="1000"/>
              </a:spcBef>
              <a:spcAft>
                <a:spcPts val="0"/>
              </a:spcAft>
              <a:buNone/>
            </a:pPr>
            <a:r>
              <a:rPr lang="en-US" sz="1800">
                <a:solidFill>
                  <a:schemeClr val="dk1"/>
                </a:solidFill>
              </a:rPr>
              <a:t>Facebook:</a:t>
            </a:r>
            <a:r>
              <a:rPr lang="en-US" sz="1800">
                <a:solidFill>
                  <a:schemeClr val="dk1"/>
                </a:solidFill>
                <a:uFill>
                  <a:noFill/>
                </a:uFill>
                <a:hlinkClick r:id="rId6">
                  <a:extLst>
                    <a:ext uri="{A12FA001-AC4F-418D-AE19-62706E023703}">
                      <ahyp:hlinkClr val="tx"/>
                    </a:ext>
                  </a:extLst>
                </a:hlinkClick>
              </a:rPr>
              <a:t> </a:t>
            </a:r>
            <a:r>
              <a:rPr lang="en-US" sz="1800" u="sng">
                <a:solidFill>
                  <a:schemeClr val="hlink"/>
                </a:solidFill>
                <a:hlinkClick r:id="rId7"/>
              </a:rPr>
              <a:t>https://www.facebook.com/leanhtien9x</a:t>
            </a:r>
            <a:endParaRPr sz="1600"/>
          </a:p>
        </p:txBody>
      </p:sp>
      <p:sp>
        <p:nvSpPr>
          <p:cNvPr id="324" name="Google Shape;324;g2eaa08f448a_3_28"/>
          <p:cNvSpPr txBox="1"/>
          <p:nvPr/>
        </p:nvSpPr>
        <p:spPr>
          <a:xfrm>
            <a:off x="6568475" y="1087800"/>
            <a:ext cx="6960600" cy="184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5400">
                <a:solidFill>
                  <a:schemeClr val="dk1"/>
                </a:solidFill>
              </a:rPr>
              <a:t>CẢM ƠN CÁC BẠN ĐÃ LẮNG NGHE</a:t>
            </a:r>
            <a:endParaRPr/>
          </a:p>
        </p:txBody>
      </p:sp>
      <p:pic>
        <p:nvPicPr>
          <p:cNvPr id="325" name="Google Shape;325;g2eaa08f448a_3_28"/>
          <p:cNvPicPr preferRelativeResize="0"/>
          <p:nvPr/>
        </p:nvPicPr>
        <p:blipFill>
          <a:blip r:embed="rId8">
            <a:alphaModFix/>
          </a:blip>
          <a:stretch>
            <a:fillRect/>
          </a:stretch>
        </p:blipFill>
        <p:spPr>
          <a:xfrm>
            <a:off x="15" y="3052440"/>
            <a:ext cx="276525" cy="914725"/>
          </a:xfrm>
          <a:prstGeom prst="rect">
            <a:avLst/>
          </a:prstGeom>
          <a:noFill/>
          <a:ln>
            <a:noFill/>
          </a:ln>
        </p:spPr>
      </p:pic>
      <p:pic>
        <p:nvPicPr>
          <p:cNvPr id="326" name="Google Shape;326;g2eaa08f448a_3_28"/>
          <p:cNvPicPr preferRelativeResize="0"/>
          <p:nvPr/>
        </p:nvPicPr>
        <p:blipFill>
          <a:blip r:embed="rId9">
            <a:alphaModFix/>
          </a:blip>
          <a:stretch>
            <a:fillRect/>
          </a:stretch>
        </p:blipFill>
        <p:spPr>
          <a:xfrm>
            <a:off x="559089" y="8"/>
            <a:ext cx="1401594" cy="723900"/>
          </a:xfrm>
          <a:prstGeom prst="rect">
            <a:avLst/>
          </a:prstGeom>
          <a:solidFill>
            <a:srgbClr val="FFFFFF"/>
          </a:solidFill>
          <a:ln>
            <a:noFill/>
          </a:ln>
        </p:spPr>
      </p:pic>
      <p:pic>
        <p:nvPicPr>
          <p:cNvPr id="327" name="Google Shape;327;g2eaa08f448a_3_28"/>
          <p:cNvPicPr preferRelativeResize="0"/>
          <p:nvPr/>
        </p:nvPicPr>
        <p:blipFill>
          <a:blip r:embed="rId10">
            <a:alphaModFix/>
          </a:blip>
          <a:stretch>
            <a:fillRect/>
          </a:stretch>
        </p:blipFill>
        <p:spPr>
          <a:xfrm>
            <a:off x="4480297" y="0"/>
            <a:ext cx="1545306" cy="857250"/>
          </a:xfrm>
          <a:prstGeom prst="rect">
            <a:avLst/>
          </a:prstGeom>
          <a:solidFill>
            <a:srgbClr val="FFFFFF"/>
          </a:solidFill>
          <a:ln>
            <a:noFill/>
          </a:ln>
        </p:spPr>
      </p:pic>
      <p:pic>
        <p:nvPicPr>
          <p:cNvPr id="328" name="Google Shape;328;g2eaa08f448a_3_28"/>
          <p:cNvPicPr preferRelativeResize="0"/>
          <p:nvPr/>
        </p:nvPicPr>
        <p:blipFill>
          <a:blip r:embed="rId11">
            <a:alphaModFix/>
          </a:blip>
          <a:stretch>
            <a:fillRect/>
          </a:stretch>
        </p:blipFill>
        <p:spPr>
          <a:xfrm>
            <a:off x="0" y="7299049"/>
            <a:ext cx="1401575" cy="930554"/>
          </a:xfrm>
          <a:prstGeom prst="rect">
            <a:avLst/>
          </a:prstGeom>
          <a:solidFill>
            <a:srgbClr val="FFFFFF"/>
          </a:solidFill>
          <a:ln>
            <a:noFill/>
          </a:ln>
        </p:spPr>
      </p:pic>
      <p:pic>
        <p:nvPicPr>
          <p:cNvPr id="329" name="Google Shape;329;g2eaa08f448a_3_28"/>
          <p:cNvPicPr preferRelativeResize="0"/>
          <p:nvPr/>
        </p:nvPicPr>
        <p:blipFill>
          <a:blip r:embed="rId12">
            <a:alphaModFix/>
          </a:blip>
          <a:stretch>
            <a:fillRect/>
          </a:stretch>
        </p:blipFill>
        <p:spPr>
          <a:xfrm>
            <a:off x="4061325" y="7170925"/>
            <a:ext cx="1646840" cy="1058674"/>
          </a:xfrm>
          <a:prstGeom prst="rect">
            <a:avLst/>
          </a:prstGeom>
          <a:solidFill>
            <a:srgbClr val="FFFFFF"/>
          </a:solidFill>
          <a:ln>
            <a:noFill/>
          </a:ln>
        </p:spPr>
      </p:pic>
      <p:pic>
        <p:nvPicPr>
          <p:cNvPr id="330" name="Google Shape;330;g2eaa08f448a_3_28"/>
          <p:cNvPicPr preferRelativeResize="0"/>
          <p:nvPr/>
        </p:nvPicPr>
        <p:blipFill>
          <a:blip r:embed="rId13">
            <a:alphaModFix/>
          </a:blip>
          <a:stretch>
            <a:fillRect/>
          </a:stretch>
        </p:blipFill>
        <p:spPr>
          <a:xfrm>
            <a:off x="4578733" y="7676721"/>
            <a:ext cx="1446867" cy="552863"/>
          </a:xfrm>
          <a:prstGeom prst="rect">
            <a:avLst/>
          </a:prstGeom>
          <a:solidFill>
            <a:srgbClr val="FFFFFF"/>
          </a:solid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 name="Shape 31"/>
        <p:cNvGrpSpPr/>
        <p:nvPr/>
      </p:nvGrpSpPr>
      <p:grpSpPr>
        <a:xfrm>
          <a:off x="0" y="0"/>
          <a:ext cx="0" cy="0"/>
          <a:chOff x="0" y="0"/>
          <a:chExt cx="0" cy="0"/>
        </a:xfrm>
      </p:grpSpPr>
      <p:sp>
        <p:nvSpPr>
          <p:cNvPr id="32" name="Google Shape;32;p2"/>
          <p:cNvSpPr/>
          <p:nvPr/>
        </p:nvSpPr>
        <p:spPr>
          <a:xfrm>
            <a:off x="0" y="0"/>
            <a:ext cx="14630400" cy="8229600"/>
          </a:xfrm>
          <a:prstGeom prst="rect">
            <a:avLst/>
          </a:pr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4" name="Google Shape;34;p2"/>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35" name="Google Shape;35;p2"/>
          <p:cNvSpPr/>
          <p:nvPr/>
        </p:nvSpPr>
        <p:spPr>
          <a:xfrm>
            <a:off x="833199" y="22265"/>
            <a:ext cx="6969000" cy="871200"/>
          </a:xfrm>
          <a:prstGeom prst="rect">
            <a:avLst/>
          </a:prstGeom>
          <a:noFill/>
          <a:ln>
            <a:noFill/>
          </a:ln>
        </p:spPr>
        <p:txBody>
          <a:bodyPr anchorCtr="0" anchor="t" bIns="45700" lIns="91425" spcFirstLastPara="1" rIns="91425" wrap="square" tIns="45700">
            <a:noAutofit/>
          </a:bodyPr>
          <a:lstStyle/>
          <a:p>
            <a:pPr indent="0" lvl="0" marL="0" marR="0" rtl="0" algn="l">
              <a:lnSpc>
                <a:spcPct val="125004"/>
              </a:lnSpc>
              <a:spcBef>
                <a:spcPts val="0"/>
              </a:spcBef>
              <a:spcAft>
                <a:spcPts val="0"/>
              </a:spcAft>
              <a:buClr>
                <a:srgbClr val="000000"/>
              </a:buClr>
              <a:buSzPts val="5487"/>
              <a:buFont typeface="Montserrat"/>
              <a:buNone/>
            </a:pPr>
            <a:r>
              <a:rPr b="1" i="0" lang="en-US" sz="5487" u="none" cap="none" strike="noStrike">
                <a:solidFill>
                  <a:srgbClr val="000000"/>
                </a:solidFill>
                <a:latin typeface="Montserrat"/>
                <a:ea typeface="Montserrat"/>
                <a:cs typeface="Montserrat"/>
                <a:sym typeface="Montserrat"/>
              </a:rPr>
              <a:t>Các ví dụ thực tế</a:t>
            </a:r>
            <a:endParaRPr b="0" i="0" sz="5487" u="none" cap="none" strike="noStrike">
              <a:solidFill>
                <a:schemeClr val="dk1"/>
              </a:solidFill>
              <a:latin typeface="Calibri"/>
              <a:ea typeface="Calibri"/>
              <a:cs typeface="Calibri"/>
              <a:sym typeface="Calibri"/>
            </a:endParaRPr>
          </a:p>
        </p:txBody>
      </p:sp>
      <p:sp>
        <p:nvSpPr>
          <p:cNvPr id="36" name="Google Shape;36;p2"/>
          <p:cNvSpPr/>
          <p:nvPr/>
        </p:nvSpPr>
        <p:spPr>
          <a:xfrm>
            <a:off x="833199" y="1074182"/>
            <a:ext cx="7477500" cy="333300"/>
          </a:xfrm>
          <a:prstGeom prst="rect">
            <a:avLst/>
          </a:prstGeom>
          <a:noFill/>
          <a:ln>
            <a:noFill/>
          </a:ln>
        </p:spPr>
        <p:txBody>
          <a:bodyPr anchorCtr="0" anchor="t" bIns="45700" lIns="91425" spcFirstLastPara="1" rIns="91425" wrap="square" tIns="45700">
            <a:noAutofit/>
          </a:bodyPr>
          <a:lstStyle/>
          <a:p>
            <a:pPr indent="0" lvl="0" marL="0" marR="0" rtl="0" algn="l">
              <a:lnSpc>
                <a:spcPct val="149942"/>
              </a:lnSpc>
              <a:spcBef>
                <a:spcPts val="0"/>
              </a:spcBef>
              <a:spcAft>
                <a:spcPts val="0"/>
              </a:spcAft>
              <a:buClr>
                <a:srgbClr val="3D3838"/>
              </a:buClr>
              <a:buSzPts val="1750"/>
              <a:buFont typeface="Arial"/>
              <a:buNone/>
            </a:pPr>
            <a:r>
              <a:rPr b="0" i="0" lang="en-US" sz="1750" u="none" cap="none" strike="noStrike">
                <a:solidFill>
                  <a:srgbClr val="3D3838"/>
                </a:solidFill>
                <a:latin typeface="Arial"/>
                <a:ea typeface="Arial"/>
                <a:cs typeface="Arial"/>
                <a:sym typeface="Arial"/>
              </a:rPr>
              <a:t>Hãy cùng xem qua một số ví dụ về việc áp dụng phương pháp MVP trong thực tế:</a:t>
            </a:r>
            <a:endParaRPr b="0" i="0" sz="1750" u="none" cap="none" strike="noStrike">
              <a:solidFill>
                <a:schemeClr val="dk1"/>
              </a:solidFill>
              <a:latin typeface="Calibri"/>
              <a:ea typeface="Calibri"/>
              <a:cs typeface="Calibri"/>
              <a:sym typeface="Calibri"/>
            </a:endParaRPr>
          </a:p>
        </p:txBody>
      </p:sp>
      <p:sp>
        <p:nvSpPr>
          <p:cNvPr id="37" name="Google Shape;37;p2"/>
          <p:cNvSpPr/>
          <p:nvPr/>
        </p:nvSpPr>
        <p:spPr>
          <a:xfrm>
            <a:off x="833199" y="2212062"/>
            <a:ext cx="499800" cy="499800"/>
          </a:xfrm>
          <a:prstGeom prst="roundRect">
            <a:avLst>
              <a:gd fmla="val 26667" name="adj"/>
            </a:avLst>
          </a:pr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949050" y="2310525"/>
            <a:ext cx="275400" cy="30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386"/>
              <a:buFont typeface="Montserrat"/>
              <a:buNone/>
            </a:pPr>
            <a:r>
              <a:rPr b="1" i="0" lang="en-US" sz="2386" u="none" cap="none" strike="noStrike">
                <a:solidFill>
                  <a:srgbClr val="000000"/>
                </a:solidFill>
                <a:latin typeface="Montserrat"/>
                <a:ea typeface="Montserrat"/>
                <a:cs typeface="Montserrat"/>
                <a:sym typeface="Montserrat"/>
              </a:rPr>
              <a:t>1</a:t>
            </a:r>
            <a:endParaRPr b="0" i="0" sz="2386" u="none" cap="none" strike="noStrike">
              <a:solidFill>
                <a:schemeClr val="dk1"/>
              </a:solidFill>
              <a:latin typeface="Calibri"/>
              <a:ea typeface="Calibri"/>
              <a:cs typeface="Calibri"/>
              <a:sym typeface="Calibri"/>
            </a:endParaRPr>
          </a:p>
        </p:txBody>
      </p:sp>
      <p:sp>
        <p:nvSpPr>
          <p:cNvPr id="39" name="Google Shape;39;p2"/>
          <p:cNvSpPr/>
          <p:nvPr/>
        </p:nvSpPr>
        <p:spPr>
          <a:xfrm>
            <a:off x="1555313" y="2212062"/>
            <a:ext cx="2525100" cy="315600"/>
          </a:xfrm>
          <a:prstGeom prst="rect">
            <a:avLst/>
          </a:prstGeom>
          <a:noFill/>
          <a:ln>
            <a:noFill/>
          </a:ln>
        </p:spPr>
        <p:txBody>
          <a:bodyPr anchorCtr="0" anchor="t" bIns="45700" lIns="91425" spcFirstLastPara="1" rIns="91425" wrap="square" tIns="45700">
            <a:noAutofit/>
          </a:bodyPr>
          <a:lstStyle/>
          <a:p>
            <a:pPr indent="0" lvl="0" marL="0" marR="0" rtl="0" algn="l">
              <a:lnSpc>
                <a:spcPct val="125062"/>
              </a:lnSpc>
              <a:spcBef>
                <a:spcPts val="0"/>
              </a:spcBef>
              <a:spcAft>
                <a:spcPts val="0"/>
              </a:spcAft>
              <a:buClr>
                <a:srgbClr val="000000"/>
              </a:buClr>
              <a:buSzPts val="1987"/>
              <a:buFont typeface="Montserrat"/>
              <a:buNone/>
            </a:pPr>
            <a:r>
              <a:rPr b="1" i="0" lang="en-US" sz="1987" u="none" cap="none" strike="noStrike">
                <a:solidFill>
                  <a:srgbClr val="000000"/>
                </a:solidFill>
                <a:latin typeface="Montserrat"/>
                <a:ea typeface="Montserrat"/>
                <a:cs typeface="Montserrat"/>
                <a:sym typeface="Montserrat"/>
              </a:rPr>
              <a:t>Uber</a:t>
            </a:r>
            <a:endParaRPr b="0" i="0" sz="1987" u="none" cap="none" strike="noStrike">
              <a:solidFill>
                <a:schemeClr val="dk1"/>
              </a:solidFill>
              <a:latin typeface="Calibri"/>
              <a:ea typeface="Calibri"/>
              <a:cs typeface="Calibri"/>
              <a:sym typeface="Calibri"/>
            </a:endParaRPr>
          </a:p>
        </p:txBody>
      </p:sp>
      <p:sp>
        <p:nvSpPr>
          <p:cNvPr id="40" name="Google Shape;40;p2"/>
          <p:cNvSpPr/>
          <p:nvPr/>
        </p:nvSpPr>
        <p:spPr>
          <a:xfrm>
            <a:off x="1555313" y="2660928"/>
            <a:ext cx="6755400" cy="666600"/>
          </a:xfrm>
          <a:prstGeom prst="rect">
            <a:avLst/>
          </a:prstGeom>
          <a:noFill/>
          <a:ln>
            <a:noFill/>
          </a:ln>
        </p:spPr>
        <p:txBody>
          <a:bodyPr anchorCtr="0" anchor="t" bIns="45700" lIns="91425" spcFirstLastPara="1" rIns="91425" wrap="square" tIns="45700">
            <a:noAutofit/>
          </a:bodyPr>
          <a:lstStyle/>
          <a:p>
            <a:pPr indent="0" lvl="0" marL="0" marR="0" rtl="0" algn="l">
              <a:lnSpc>
                <a:spcPct val="149942"/>
              </a:lnSpc>
              <a:spcBef>
                <a:spcPts val="0"/>
              </a:spcBef>
              <a:spcAft>
                <a:spcPts val="0"/>
              </a:spcAft>
              <a:buClr>
                <a:srgbClr val="3D3838"/>
              </a:buClr>
              <a:buSzPts val="1750"/>
              <a:buFont typeface="Arial"/>
              <a:buNone/>
            </a:pPr>
            <a:r>
              <a:rPr b="0" i="0" lang="en-US" sz="1750" u="none" cap="none" strike="noStrike">
                <a:solidFill>
                  <a:srgbClr val="3D3838"/>
                </a:solidFill>
                <a:latin typeface="Arial"/>
                <a:ea typeface="Arial"/>
                <a:cs typeface="Arial"/>
                <a:sym typeface="Arial"/>
              </a:rPr>
              <a:t>Uber đã sử dụng MVP để kiểm tra thị trường và thu thập phản hồi từ khách hàng trước khi mở rộng dịch vụ đến các thành phố khác.</a:t>
            </a:r>
            <a:endParaRPr b="0" i="0" sz="1750" u="none" cap="none" strike="noStrike">
              <a:solidFill>
                <a:schemeClr val="dk1"/>
              </a:solidFill>
              <a:latin typeface="Calibri"/>
              <a:ea typeface="Calibri"/>
              <a:cs typeface="Calibri"/>
              <a:sym typeface="Calibri"/>
            </a:endParaRPr>
          </a:p>
        </p:txBody>
      </p:sp>
      <p:sp>
        <p:nvSpPr>
          <p:cNvPr id="41" name="Google Shape;41;p2"/>
          <p:cNvSpPr/>
          <p:nvPr/>
        </p:nvSpPr>
        <p:spPr>
          <a:xfrm>
            <a:off x="833199" y="4028122"/>
            <a:ext cx="499800" cy="499800"/>
          </a:xfrm>
          <a:prstGeom prst="roundRect">
            <a:avLst>
              <a:gd fmla="val 26667" name="adj"/>
            </a:avLst>
          </a:pr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919056" y="4126575"/>
            <a:ext cx="305400" cy="30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386"/>
              <a:buFont typeface="Montserrat"/>
              <a:buNone/>
            </a:pPr>
            <a:r>
              <a:rPr b="1" i="0" lang="en-US" sz="2386" u="none" cap="none" strike="noStrike">
                <a:solidFill>
                  <a:srgbClr val="000000"/>
                </a:solidFill>
                <a:latin typeface="Montserrat"/>
                <a:ea typeface="Montserrat"/>
                <a:cs typeface="Montserrat"/>
                <a:sym typeface="Montserrat"/>
              </a:rPr>
              <a:t>2</a:t>
            </a:r>
            <a:endParaRPr b="0" i="0" sz="2386" u="none" cap="none" strike="noStrike">
              <a:solidFill>
                <a:schemeClr val="dk1"/>
              </a:solidFill>
              <a:latin typeface="Calibri"/>
              <a:ea typeface="Calibri"/>
              <a:cs typeface="Calibri"/>
              <a:sym typeface="Calibri"/>
            </a:endParaRPr>
          </a:p>
        </p:txBody>
      </p:sp>
      <p:sp>
        <p:nvSpPr>
          <p:cNvPr id="43" name="Google Shape;43;p2"/>
          <p:cNvSpPr/>
          <p:nvPr/>
        </p:nvSpPr>
        <p:spPr>
          <a:xfrm>
            <a:off x="1555313" y="3951922"/>
            <a:ext cx="2525100" cy="315600"/>
          </a:xfrm>
          <a:prstGeom prst="rect">
            <a:avLst/>
          </a:prstGeom>
          <a:noFill/>
          <a:ln>
            <a:noFill/>
          </a:ln>
        </p:spPr>
        <p:txBody>
          <a:bodyPr anchorCtr="0" anchor="t" bIns="45700" lIns="91425" spcFirstLastPara="1" rIns="91425" wrap="square" tIns="45700">
            <a:noAutofit/>
          </a:bodyPr>
          <a:lstStyle/>
          <a:p>
            <a:pPr indent="0" lvl="0" marL="0" marR="0" rtl="0" algn="l">
              <a:lnSpc>
                <a:spcPct val="125062"/>
              </a:lnSpc>
              <a:spcBef>
                <a:spcPts val="0"/>
              </a:spcBef>
              <a:spcAft>
                <a:spcPts val="0"/>
              </a:spcAft>
              <a:buClr>
                <a:srgbClr val="000000"/>
              </a:buClr>
              <a:buSzPts val="1987"/>
              <a:buFont typeface="Montserrat"/>
              <a:buNone/>
            </a:pPr>
            <a:r>
              <a:rPr b="1" i="0" lang="en-US" sz="1987" u="none" cap="none" strike="noStrike">
                <a:solidFill>
                  <a:srgbClr val="000000"/>
                </a:solidFill>
                <a:latin typeface="Montserrat"/>
                <a:ea typeface="Montserrat"/>
                <a:cs typeface="Montserrat"/>
                <a:sym typeface="Montserrat"/>
              </a:rPr>
              <a:t>Dropbox</a:t>
            </a:r>
            <a:endParaRPr b="0" i="0" sz="1987" u="none" cap="none" strike="noStrike">
              <a:solidFill>
                <a:schemeClr val="dk1"/>
              </a:solidFill>
              <a:latin typeface="Calibri"/>
              <a:ea typeface="Calibri"/>
              <a:cs typeface="Calibri"/>
              <a:sym typeface="Calibri"/>
            </a:endParaRPr>
          </a:p>
        </p:txBody>
      </p:sp>
      <p:sp>
        <p:nvSpPr>
          <p:cNvPr id="44" name="Google Shape;44;p2"/>
          <p:cNvSpPr/>
          <p:nvPr/>
        </p:nvSpPr>
        <p:spPr>
          <a:xfrm>
            <a:off x="1555313" y="4400788"/>
            <a:ext cx="6755400" cy="999900"/>
          </a:xfrm>
          <a:prstGeom prst="rect">
            <a:avLst/>
          </a:prstGeom>
          <a:noFill/>
          <a:ln>
            <a:noFill/>
          </a:ln>
        </p:spPr>
        <p:txBody>
          <a:bodyPr anchorCtr="0" anchor="t" bIns="45700" lIns="91425" spcFirstLastPara="1" rIns="91425" wrap="square" tIns="45700">
            <a:noAutofit/>
          </a:bodyPr>
          <a:lstStyle/>
          <a:p>
            <a:pPr indent="0" lvl="0" marL="0" marR="0" rtl="0" algn="l">
              <a:lnSpc>
                <a:spcPct val="149942"/>
              </a:lnSpc>
              <a:spcBef>
                <a:spcPts val="0"/>
              </a:spcBef>
              <a:spcAft>
                <a:spcPts val="0"/>
              </a:spcAft>
              <a:buClr>
                <a:srgbClr val="3D3838"/>
              </a:buClr>
              <a:buSzPts val="1750"/>
              <a:buFont typeface="Arial"/>
              <a:buNone/>
            </a:pPr>
            <a:r>
              <a:rPr b="0" i="0" lang="en-US" sz="1750" u="none" cap="none" strike="noStrike">
                <a:solidFill>
                  <a:srgbClr val="3D3838"/>
                </a:solidFill>
                <a:latin typeface="Arial"/>
                <a:ea typeface="Arial"/>
                <a:cs typeface="Arial"/>
                <a:sym typeface="Arial"/>
              </a:rPr>
              <a:t>Dropbox đã xây dựng một phiên bản đơn giản của dịch vụ lưu trữ đám mây để kiểm tra nhu cầu và phản hồi từ người dùng trước khi phát triển thêm tính năng.</a:t>
            </a:r>
            <a:endParaRPr b="0" i="0" sz="1750" u="none" cap="none" strike="noStrike">
              <a:solidFill>
                <a:schemeClr val="dk1"/>
              </a:solidFill>
              <a:latin typeface="Calibri"/>
              <a:ea typeface="Calibri"/>
              <a:cs typeface="Calibri"/>
              <a:sym typeface="Calibri"/>
            </a:endParaRPr>
          </a:p>
        </p:txBody>
      </p:sp>
      <p:sp>
        <p:nvSpPr>
          <p:cNvPr id="45" name="Google Shape;45;p2"/>
          <p:cNvSpPr/>
          <p:nvPr/>
        </p:nvSpPr>
        <p:spPr>
          <a:xfrm>
            <a:off x="833199" y="6177439"/>
            <a:ext cx="499800" cy="499800"/>
          </a:xfrm>
          <a:prstGeom prst="roundRect">
            <a:avLst>
              <a:gd fmla="val 26667" name="adj"/>
            </a:avLst>
          </a:pr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918796" y="6275900"/>
            <a:ext cx="305400" cy="30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386"/>
              <a:buFont typeface="Montserrat"/>
              <a:buNone/>
            </a:pPr>
            <a:r>
              <a:rPr b="1" i="0" lang="en-US" sz="2386" u="none" cap="none" strike="noStrike">
                <a:solidFill>
                  <a:srgbClr val="000000"/>
                </a:solidFill>
                <a:latin typeface="Montserrat"/>
                <a:ea typeface="Montserrat"/>
                <a:cs typeface="Montserrat"/>
                <a:sym typeface="Montserrat"/>
              </a:rPr>
              <a:t>3</a:t>
            </a:r>
            <a:endParaRPr b="0" i="0" sz="2386" u="none" cap="none" strike="noStrike">
              <a:solidFill>
                <a:schemeClr val="dk1"/>
              </a:solidFill>
              <a:latin typeface="Calibri"/>
              <a:ea typeface="Calibri"/>
              <a:cs typeface="Calibri"/>
              <a:sym typeface="Calibri"/>
            </a:endParaRPr>
          </a:p>
        </p:txBody>
      </p:sp>
      <p:sp>
        <p:nvSpPr>
          <p:cNvPr id="47" name="Google Shape;47;p2"/>
          <p:cNvSpPr/>
          <p:nvPr/>
        </p:nvSpPr>
        <p:spPr>
          <a:xfrm>
            <a:off x="1555313" y="6177439"/>
            <a:ext cx="2525100" cy="315600"/>
          </a:xfrm>
          <a:prstGeom prst="rect">
            <a:avLst/>
          </a:prstGeom>
          <a:noFill/>
          <a:ln>
            <a:noFill/>
          </a:ln>
        </p:spPr>
        <p:txBody>
          <a:bodyPr anchorCtr="0" anchor="t" bIns="45700" lIns="91425" spcFirstLastPara="1" rIns="91425" wrap="square" tIns="45700">
            <a:noAutofit/>
          </a:bodyPr>
          <a:lstStyle/>
          <a:p>
            <a:pPr indent="0" lvl="0" marL="0" marR="0" rtl="0" algn="l">
              <a:lnSpc>
                <a:spcPct val="125062"/>
              </a:lnSpc>
              <a:spcBef>
                <a:spcPts val="0"/>
              </a:spcBef>
              <a:spcAft>
                <a:spcPts val="0"/>
              </a:spcAft>
              <a:buClr>
                <a:srgbClr val="000000"/>
              </a:buClr>
              <a:buSzPts val="1987"/>
              <a:buFont typeface="Montserrat"/>
              <a:buNone/>
            </a:pPr>
            <a:r>
              <a:rPr b="1" i="0" lang="en-US" sz="1987" u="none" cap="none" strike="noStrike">
                <a:solidFill>
                  <a:srgbClr val="000000"/>
                </a:solidFill>
                <a:latin typeface="Montserrat"/>
                <a:ea typeface="Montserrat"/>
                <a:cs typeface="Montserrat"/>
                <a:sym typeface="Montserrat"/>
              </a:rPr>
              <a:t>Facebook</a:t>
            </a:r>
            <a:endParaRPr b="0" i="0" sz="1987" u="none" cap="none" strike="noStrike">
              <a:solidFill>
                <a:schemeClr val="dk1"/>
              </a:solidFill>
              <a:latin typeface="Calibri"/>
              <a:ea typeface="Calibri"/>
              <a:cs typeface="Calibri"/>
              <a:sym typeface="Calibri"/>
            </a:endParaRPr>
          </a:p>
        </p:txBody>
      </p:sp>
      <p:sp>
        <p:nvSpPr>
          <p:cNvPr id="48" name="Google Shape;48;p2"/>
          <p:cNvSpPr/>
          <p:nvPr/>
        </p:nvSpPr>
        <p:spPr>
          <a:xfrm>
            <a:off x="1555313" y="6626304"/>
            <a:ext cx="6755400" cy="666600"/>
          </a:xfrm>
          <a:prstGeom prst="rect">
            <a:avLst/>
          </a:prstGeom>
          <a:noFill/>
          <a:ln>
            <a:noFill/>
          </a:ln>
        </p:spPr>
        <p:txBody>
          <a:bodyPr anchorCtr="0" anchor="t" bIns="45700" lIns="91425" spcFirstLastPara="1" rIns="91425" wrap="square" tIns="45700">
            <a:noAutofit/>
          </a:bodyPr>
          <a:lstStyle/>
          <a:p>
            <a:pPr indent="0" lvl="0" marL="0" marR="0" rtl="0" algn="l">
              <a:lnSpc>
                <a:spcPct val="149942"/>
              </a:lnSpc>
              <a:spcBef>
                <a:spcPts val="0"/>
              </a:spcBef>
              <a:spcAft>
                <a:spcPts val="0"/>
              </a:spcAft>
              <a:buClr>
                <a:srgbClr val="3D3838"/>
              </a:buClr>
              <a:buSzPts val="1750"/>
              <a:buFont typeface="Arial"/>
              <a:buNone/>
            </a:pPr>
            <a:r>
              <a:rPr b="0" i="0" lang="en-US" sz="1750" u="none" cap="none" strike="noStrike">
                <a:solidFill>
                  <a:srgbClr val="3D3838"/>
                </a:solidFill>
                <a:latin typeface="Arial"/>
                <a:ea typeface="Arial"/>
                <a:cs typeface="Arial"/>
                <a:sym typeface="Arial"/>
              </a:rPr>
              <a:t>Facebook đã bắt đầu như một mạng xã hội dành cho sinh viên đại học, sau đó mở rộng để phục vụ các đối tượng khác nhau.</a:t>
            </a:r>
            <a:endParaRPr b="0" i="0" sz="1750" u="none" cap="none" strike="noStrik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g273e7d10008_0_181"/>
          <p:cNvSpPr/>
          <p:nvPr/>
        </p:nvSpPr>
        <p:spPr>
          <a:xfrm>
            <a:off x="0" y="0"/>
            <a:ext cx="14630400" cy="8229600"/>
          </a:xfrm>
          <a:prstGeom prst="rect">
            <a:avLst/>
          </a:pr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g273e7d10008_0_181"/>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g273e7d10008_0_181"/>
          <p:cNvSpPr/>
          <p:nvPr/>
        </p:nvSpPr>
        <p:spPr>
          <a:xfrm>
            <a:off x="833199" y="22265"/>
            <a:ext cx="6969000" cy="871200"/>
          </a:xfrm>
          <a:prstGeom prst="rect">
            <a:avLst/>
          </a:prstGeom>
          <a:noFill/>
          <a:ln>
            <a:noFill/>
          </a:ln>
        </p:spPr>
        <p:txBody>
          <a:bodyPr anchorCtr="0" anchor="t" bIns="45700" lIns="91425" spcFirstLastPara="1" rIns="91425" wrap="square" tIns="45700">
            <a:noAutofit/>
          </a:bodyPr>
          <a:lstStyle/>
          <a:p>
            <a:pPr indent="0" lvl="0" marL="0" marR="0" rtl="0" algn="l">
              <a:lnSpc>
                <a:spcPct val="125004"/>
              </a:lnSpc>
              <a:spcBef>
                <a:spcPts val="0"/>
              </a:spcBef>
              <a:spcAft>
                <a:spcPts val="0"/>
              </a:spcAft>
              <a:buClr>
                <a:srgbClr val="000000"/>
              </a:buClr>
              <a:buSzPts val="5487"/>
              <a:buFont typeface="Montserrat"/>
              <a:buNone/>
            </a:pPr>
            <a:r>
              <a:rPr b="1" i="0" lang="en-US" sz="5487" u="none" cap="none" strike="noStrike">
                <a:solidFill>
                  <a:srgbClr val="000000"/>
                </a:solidFill>
                <a:latin typeface="Montserrat"/>
                <a:ea typeface="Montserrat"/>
                <a:cs typeface="Montserrat"/>
                <a:sym typeface="Montserrat"/>
              </a:rPr>
              <a:t>Các ví dụ thực tế</a:t>
            </a:r>
            <a:endParaRPr b="0" i="0" sz="5487" u="none" cap="none" strike="noStrike">
              <a:solidFill>
                <a:schemeClr val="dk1"/>
              </a:solidFill>
              <a:latin typeface="Calibri"/>
              <a:ea typeface="Calibri"/>
              <a:cs typeface="Calibri"/>
              <a:sym typeface="Calibri"/>
            </a:endParaRPr>
          </a:p>
        </p:txBody>
      </p:sp>
      <p:sp>
        <p:nvSpPr>
          <p:cNvPr id="57" name="Google Shape;57;g273e7d10008_0_181"/>
          <p:cNvSpPr/>
          <p:nvPr/>
        </p:nvSpPr>
        <p:spPr>
          <a:xfrm>
            <a:off x="833199" y="1224439"/>
            <a:ext cx="499800" cy="499800"/>
          </a:xfrm>
          <a:prstGeom prst="roundRect">
            <a:avLst>
              <a:gd fmla="val 26667" name="adj"/>
            </a:avLst>
          </a:pr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g273e7d10008_0_181"/>
          <p:cNvSpPr/>
          <p:nvPr/>
        </p:nvSpPr>
        <p:spPr>
          <a:xfrm>
            <a:off x="918796" y="1322900"/>
            <a:ext cx="305400" cy="303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386"/>
              <a:buFont typeface="Montserrat"/>
              <a:buNone/>
            </a:pPr>
            <a:r>
              <a:rPr b="1" lang="en-US" sz="2386">
                <a:latin typeface="Montserrat"/>
                <a:ea typeface="Montserrat"/>
                <a:cs typeface="Montserrat"/>
                <a:sym typeface="Montserrat"/>
              </a:rPr>
              <a:t>4</a:t>
            </a:r>
            <a:endParaRPr b="0" i="0" sz="2386" u="none" cap="none" strike="noStrike">
              <a:solidFill>
                <a:schemeClr val="dk1"/>
              </a:solidFill>
              <a:latin typeface="Calibri"/>
              <a:ea typeface="Calibri"/>
              <a:cs typeface="Calibri"/>
              <a:sym typeface="Calibri"/>
            </a:endParaRPr>
          </a:p>
        </p:txBody>
      </p:sp>
      <p:sp>
        <p:nvSpPr>
          <p:cNvPr id="59" name="Google Shape;59;g273e7d10008_0_181"/>
          <p:cNvSpPr/>
          <p:nvPr/>
        </p:nvSpPr>
        <p:spPr>
          <a:xfrm>
            <a:off x="1555339" y="1224450"/>
            <a:ext cx="5486400" cy="315600"/>
          </a:xfrm>
          <a:prstGeom prst="rect">
            <a:avLst/>
          </a:prstGeom>
          <a:noFill/>
          <a:ln>
            <a:noFill/>
          </a:ln>
        </p:spPr>
        <p:txBody>
          <a:bodyPr anchorCtr="0" anchor="t" bIns="45700" lIns="91425" spcFirstLastPara="1" rIns="91425" wrap="square" tIns="45700">
            <a:noAutofit/>
          </a:bodyPr>
          <a:lstStyle/>
          <a:p>
            <a:pPr indent="0" lvl="0" marL="0" marR="0" rtl="0" algn="l">
              <a:lnSpc>
                <a:spcPct val="125062"/>
              </a:lnSpc>
              <a:spcBef>
                <a:spcPts val="0"/>
              </a:spcBef>
              <a:spcAft>
                <a:spcPts val="0"/>
              </a:spcAft>
              <a:buClr>
                <a:srgbClr val="000000"/>
              </a:buClr>
              <a:buSzPts val="1987"/>
              <a:buFont typeface="Montserrat"/>
              <a:buNone/>
            </a:pPr>
            <a:r>
              <a:rPr b="1" lang="en-US" sz="1987">
                <a:latin typeface="Montserrat"/>
                <a:ea typeface="Montserrat"/>
                <a:cs typeface="Montserrat"/>
                <a:sym typeface="Montserrat"/>
              </a:rPr>
              <a:t>Chatbot Việt Nam - Bot Bán Hàng</a:t>
            </a:r>
            <a:endParaRPr b="0" i="0" sz="1987" u="none" cap="none" strike="noStrike">
              <a:solidFill>
                <a:schemeClr val="dk1"/>
              </a:solidFill>
              <a:latin typeface="Calibri"/>
              <a:ea typeface="Calibri"/>
              <a:cs typeface="Calibri"/>
              <a:sym typeface="Calibri"/>
            </a:endParaRPr>
          </a:p>
        </p:txBody>
      </p:sp>
      <p:sp>
        <p:nvSpPr>
          <p:cNvPr id="60" name="Google Shape;60;g273e7d10008_0_181"/>
          <p:cNvSpPr/>
          <p:nvPr/>
        </p:nvSpPr>
        <p:spPr>
          <a:xfrm>
            <a:off x="1555325" y="1673300"/>
            <a:ext cx="10233600" cy="841200"/>
          </a:xfrm>
          <a:prstGeom prst="rect">
            <a:avLst/>
          </a:prstGeom>
          <a:noFill/>
          <a:ln>
            <a:noFill/>
          </a:ln>
        </p:spPr>
        <p:txBody>
          <a:bodyPr anchorCtr="0" anchor="t" bIns="45700" lIns="91425" spcFirstLastPara="1" rIns="91425" wrap="square" tIns="45700">
            <a:noAutofit/>
          </a:bodyPr>
          <a:lstStyle/>
          <a:p>
            <a:pPr indent="0" lvl="0" marL="0" marR="0" rtl="0" algn="l">
              <a:lnSpc>
                <a:spcPct val="149942"/>
              </a:lnSpc>
              <a:spcBef>
                <a:spcPts val="0"/>
              </a:spcBef>
              <a:spcAft>
                <a:spcPts val="0"/>
              </a:spcAft>
              <a:buClr>
                <a:srgbClr val="3D3838"/>
              </a:buClr>
              <a:buSzPts val="1750"/>
              <a:buFont typeface="Arial"/>
              <a:buNone/>
            </a:pPr>
            <a:r>
              <a:rPr lang="en-US" sz="1750">
                <a:solidFill>
                  <a:srgbClr val="3D3838"/>
                </a:solidFill>
              </a:rPr>
              <a:t>Bot Bán Hàng đã phát triển một ứng dụng đặt hàng, thanh toán, giao vận qua nền tảng Messenger và gửi tin nhắn hàng loạt lại cho khách hàng đã mua hàng.</a:t>
            </a:r>
            <a:endParaRPr b="0" i="0" sz="1750" u="none" cap="none" strike="noStrike">
              <a:solidFill>
                <a:schemeClr val="dk1"/>
              </a:solidFill>
              <a:latin typeface="Calibri"/>
              <a:ea typeface="Calibri"/>
              <a:cs typeface="Calibri"/>
              <a:sym typeface="Calibri"/>
            </a:endParaRPr>
          </a:p>
        </p:txBody>
      </p:sp>
      <p:grpSp>
        <p:nvGrpSpPr>
          <p:cNvPr id="61" name="Google Shape;61;g273e7d10008_0_181"/>
          <p:cNvGrpSpPr/>
          <p:nvPr/>
        </p:nvGrpSpPr>
        <p:grpSpPr>
          <a:xfrm>
            <a:off x="620429" y="2723978"/>
            <a:ext cx="3747833" cy="5357295"/>
            <a:chOff x="8747897" y="573651"/>
            <a:chExt cx="7088771" cy="11135512"/>
          </a:xfrm>
        </p:grpSpPr>
        <p:grpSp>
          <p:nvGrpSpPr>
            <p:cNvPr id="62" name="Google Shape;62;g273e7d10008_0_181"/>
            <p:cNvGrpSpPr/>
            <p:nvPr/>
          </p:nvGrpSpPr>
          <p:grpSpPr>
            <a:xfrm>
              <a:off x="8747897" y="573651"/>
              <a:ext cx="7088771" cy="11135512"/>
              <a:chOff x="4352700" y="729098"/>
              <a:chExt cx="3544386" cy="5567756"/>
            </a:xfrm>
          </p:grpSpPr>
          <p:pic>
            <p:nvPicPr>
              <p:cNvPr id="63" name="Google Shape;63;g273e7d10008_0_181"/>
              <p:cNvPicPr preferRelativeResize="0"/>
              <p:nvPr/>
            </p:nvPicPr>
            <p:blipFill rotWithShape="1">
              <a:blip r:embed="rId3">
                <a:alphaModFix/>
              </a:blip>
              <a:srcRect b="0" l="0" r="0" t="0"/>
              <a:stretch/>
            </p:blipFill>
            <p:spPr>
              <a:xfrm>
                <a:off x="4873022" y="927464"/>
                <a:ext cx="2503742" cy="4898571"/>
              </a:xfrm>
              <a:prstGeom prst="rect">
                <a:avLst/>
              </a:prstGeom>
              <a:noFill/>
              <a:ln>
                <a:noFill/>
              </a:ln>
            </p:spPr>
          </p:pic>
          <p:pic>
            <p:nvPicPr>
              <p:cNvPr id="64" name="Google Shape;64;g273e7d10008_0_181"/>
              <p:cNvPicPr preferRelativeResize="0"/>
              <p:nvPr/>
            </p:nvPicPr>
            <p:blipFill rotWithShape="1">
              <a:blip r:embed="rId4">
                <a:alphaModFix/>
              </a:blip>
              <a:srcRect b="0" l="0" r="0" t="0"/>
              <a:stretch/>
            </p:blipFill>
            <p:spPr>
              <a:xfrm>
                <a:off x="4352700" y="729098"/>
                <a:ext cx="3544386" cy="5567756"/>
              </a:xfrm>
              <a:prstGeom prst="rect">
                <a:avLst/>
              </a:prstGeom>
              <a:noFill/>
              <a:ln>
                <a:noFill/>
              </a:ln>
            </p:spPr>
          </p:pic>
        </p:grpSp>
        <p:pic>
          <p:nvPicPr>
            <p:cNvPr id="65" name="Google Shape;65;g273e7d10008_0_181"/>
            <p:cNvPicPr preferRelativeResize="0"/>
            <p:nvPr/>
          </p:nvPicPr>
          <p:blipFill rotWithShape="1">
            <a:blip r:embed="rId5">
              <a:alphaModFix/>
            </a:blip>
            <a:srcRect b="0" l="0" r="0" t="0"/>
            <a:stretch/>
          </p:blipFill>
          <p:spPr>
            <a:xfrm rot="-2032403">
              <a:off x="13193301" y="8813588"/>
              <a:ext cx="1381534" cy="1381534"/>
            </a:xfrm>
            <a:prstGeom prst="rect">
              <a:avLst/>
            </a:prstGeom>
            <a:noFill/>
            <a:ln>
              <a:noFill/>
            </a:ln>
          </p:spPr>
        </p:pic>
      </p:grpSp>
      <p:grpSp>
        <p:nvGrpSpPr>
          <p:cNvPr id="66" name="Google Shape;66;g273e7d10008_0_181"/>
          <p:cNvGrpSpPr/>
          <p:nvPr/>
        </p:nvGrpSpPr>
        <p:grpSpPr>
          <a:xfrm>
            <a:off x="3856819" y="2723938"/>
            <a:ext cx="3611374" cy="5356738"/>
            <a:chOff x="632572" y="689615"/>
            <a:chExt cx="3544386" cy="5567756"/>
          </a:xfrm>
        </p:grpSpPr>
        <p:pic>
          <p:nvPicPr>
            <p:cNvPr id="67" name="Google Shape;67;g273e7d10008_0_181"/>
            <p:cNvPicPr preferRelativeResize="0"/>
            <p:nvPr/>
          </p:nvPicPr>
          <p:blipFill rotWithShape="1">
            <a:blip r:embed="rId6">
              <a:alphaModFix/>
            </a:blip>
            <a:srcRect b="0" l="0" r="0" t="0"/>
            <a:stretch/>
          </p:blipFill>
          <p:spPr>
            <a:xfrm>
              <a:off x="1134173" y="905276"/>
              <a:ext cx="2478154" cy="4894175"/>
            </a:xfrm>
            <a:prstGeom prst="rect">
              <a:avLst/>
            </a:prstGeom>
            <a:noFill/>
            <a:ln>
              <a:noFill/>
            </a:ln>
          </p:spPr>
        </p:pic>
        <p:pic>
          <p:nvPicPr>
            <p:cNvPr id="68" name="Google Shape;68;g273e7d10008_0_181"/>
            <p:cNvPicPr preferRelativeResize="0"/>
            <p:nvPr/>
          </p:nvPicPr>
          <p:blipFill rotWithShape="1">
            <a:blip r:embed="rId4">
              <a:alphaModFix/>
            </a:blip>
            <a:srcRect b="0" l="0" r="0" t="0"/>
            <a:stretch/>
          </p:blipFill>
          <p:spPr>
            <a:xfrm>
              <a:off x="632572" y="689615"/>
              <a:ext cx="3544386" cy="5567756"/>
            </a:xfrm>
            <a:prstGeom prst="rect">
              <a:avLst/>
            </a:prstGeom>
            <a:noFill/>
            <a:ln>
              <a:noFill/>
            </a:ln>
          </p:spPr>
        </p:pic>
      </p:grpSp>
      <p:grpSp>
        <p:nvGrpSpPr>
          <p:cNvPr id="69" name="Google Shape;69;g273e7d10008_0_181"/>
          <p:cNvGrpSpPr/>
          <p:nvPr/>
        </p:nvGrpSpPr>
        <p:grpSpPr>
          <a:xfrm>
            <a:off x="7029592" y="2723950"/>
            <a:ext cx="3599678" cy="5356738"/>
            <a:chOff x="8760139" y="276364"/>
            <a:chExt cx="3544386" cy="5567756"/>
          </a:xfrm>
        </p:grpSpPr>
        <p:pic>
          <p:nvPicPr>
            <p:cNvPr id="70" name="Google Shape;70;g273e7d10008_0_181"/>
            <p:cNvPicPr preferRelativeResize="0"/>
            <p:nvPr/>
          </p:nvPicPr>
          <p:blipFill rotWithShape="1">
            <a:blip r:embed="rId7">
              <a:alphaModFix/>
            </a:blip>
            <a:srcRect b="0" l="0" r="0" t="0"/>
            <a:stretch/>
          </p:blipFill>
          <p:spPr>
            <a:xfrm>
              <a:off x="9270250" y="467722"/>
              <a:ext cx="2515365" cy="4979747"/>
            </a:xfrm>
            <a:prstGeom prst="rect">
              <a:avLst/>
            </a:prstGeom>
            <a:noFill/>
            <a:ln>
              <a:noFill/>
            </a:ln>
          </p:spPr>
        </p:pic>
        <p:pic>
          <p:nvPicPr>
            <p:cNvPr id="71" name="Google Shape;71;g273e7d10008_0_181"/>
            <p:cNvPicPr preferRelativeResize="0"/>
            <p:nvPr/>
          </p:nvPicPr>
          <p:blipFill rotWithShape="1">
            <a:blip r:embed="rId4">
              <a:alphaModFix/>
            </a:blip>
            <a:srcRect b="0" l="0" r="0" t="0"/>
            <a:stretch/>
          </p:blipFill>
          <p:spPr>
            <a:xfrm>
              <a:off x="8760139" y="276364"/>
              <a:ext cx="3544386" cy="5567756"/>
            </a:xfrm>
            <a:prstGeom prst="rect">
              <a:avLst/>
            </a:prstGeom>
            <a:noFill/>
            <a:ln>
              <a:noFill/>
            </a:ln>
          </p:spPr>
        </p:pic>
      </p:grpSp>
      <p:grpSp>
        <p:nvGrpSpPr>
          <p:cNvPr id="72" name="Google Shape;72;g273e7d10008_0_181"/>
          <p:cNvGrpSpPr/>
          <p:nvPr/>
        </p:nvGrpSpPr>
        <p:grpSpPr>
          <a:xfrm>
            <a:off x="10274431" y="2801516"/>
            <a:ext cx="3747961" cy="5214683"/>
            <a:chOff x="3776276" y="2137205"/>
            <a:chExt cx="7122694" cy="9644319"/>
          </a:xfrm>
        </p:grpSpPr>
        <p:pic>
          <p:nvPicPr>
            <p:cNvPr descr="D:\Hường\khách rating.jpg" id="73" name="Google Shape;73;g273e7d10008_0_181"/>
            <p:cNvPicPr preferRelativeResize="0"/>
            <p:nvPr/>
          </p:nvPicPr>
          <p:blipFill rotWithShape="1">
            <a:blip r:embed="rId8">
              <a:alphaModFix/>
            </a:blip>
            <a:srcRect b="0" l="0" r="0" t="0"/>
            <a:stretch/>
          </p:blipFill>
          <p:spPr>
            <a:xfrm>
              <a:off x="4867275" y="2408446"/>
              <a:ext cx="4902414" cy="8701784"/>
            </a:xfrm>
            <a:prstGeom prst="rect">
              <a:avLst/>
            </a:prstGeom>
            <a:noFill/>
            <a:ln>
              <a:noFill/>
            </a:ln>
          </p:spPr>
        </p:pic>
        <p:pic>
          <p:nvPicPr>
            <p:cNvPr id="74" name="Google Shape;74;g273e7d10008_0_181"/>
            <p:cNvPicPr preferRelativeResize="0"/>
            <p:nvPr/>
          </p:nvPicPr>
          <p:blipFill rotWithShape="1">
            <a:blip r:embed="rId4">
              <a:alphaModFix/>
            </a:blip>
            <a:srcRect b="0" l="0" r="0" t="0"/>
            <a:stretch/>
          </p:blipFill>
          <p:spPr>
            <a:xfrm>
              <a:off x="3776276" y="2137205"/>
              <a:ext cx="7122694" cy="9644319"/>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g2ea9204a7a0_0_0"/>
          <p:cNvSpPr/>
          <p:nvPr/>
        </p:nvSpPr>
        <p:spPr>
          <a:xfrm>
            <a:off x="0" y="0"/>
            <a:ext cx="14630400" cy="8229600"/>
          </a:xfrm>
          <a:prstGeom prst="rect">
            <a:avLst/>
          </a:pr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g2ea9204a7a0_0_0"/>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g2ea9204a7a0_0_0"/>
          <p:cNvSpPr/>
          <p:nvPr/>
        </p:nvSpPr>
        <p:spPr>
          <a:xfrm>
            <a:off x="833201" y="22275"/>
            <a:ext cx="11772300" cy="871200"/>
          </a:xfrm>
          <a:prstGeom prst="rect">
            <a:avLst/>
          </a:prstGeom>
          <a:noFill/>
          <a:ln>
            <a:noFill/>
          </a:ln>
        </p:spPr>
        <p:txBody>
          <a:bodyPr anchorCtr="0" anchor="t" bIns="45700" lIns="91425" spcFirstLastPara="1" rIns="91425" wrap="square" tIns="45700">
            <a:noAutofit/>
          </a:bodyPr>
          <a:lstStyle/>
          <a:p>
            <a:pPr indent="0" lvl="0" marL="0" marR="0" rtl="0" algn="l">
              <a:lnSpc>
                <a:spcPct val="125004"/>
              </a:lnSpc>
              <a:spcBef>
                <a:spcPts val="0"/>
              </a:spcBef>
              <a:spcAft>
                <a:spcPts val="0"/>
              </a:spcAft>
              <a:buClr>
                <a:srgbClr val="000000"/>
              </a:buClr>
              <a:buSzPts val="5487"/>
              <a:buFont typeface="Montserrat"/>
              <a:buNone/>
            </a:pPr>
            <a:r>
              <a:rPr b="1" lang="en-US" sz="5487">
                <a:latin typeface="Montserrat"/>
                <a:ea typeface="Montserrat"/>
                <a:cs typeface="Montserrat"/>
                <a:sym typeface="Montserrat"/>
              </a:rPr>
              <a:t>FULLSTACK AI DEVELOPER</a:t>
            </a:r>
            <a:endParaRPr b="0" i="0" sz="5487" u="none" cap="none" strike="noStrike">
              <a:solidFill>
                <a:schemeClr val="dk1"/>
              </a:solidFill>
              <a:latin typeface="Calibri"/>
              <a:ea typeface="Calibri"/>
              <a:cs typeface="Calibri"/>
              <a:sym typeface="Calibri"/>
            </a:endParaRPr>
          </a:p>
        </p:txBody>
      </p:sp>
      <p:pic>
        <p:nvPicPr>
          <p:cNvPr id="83" name="Google Shape;83;g2ea9204a7a0_0_0"/>
          <p:cNvPicPr preferRelativeResize="0"/>
          <p:nvPr/>
        </p:nvPicPr>
        <p:blipFill rotWithShape="1">
          <a:blip r:embed="rId3">
            <a:alphaModFix/>
          </a:blip>
          <a:srcRect b="0" l="0" r="0" t="2950"/>
          <a:stretch/>
        </p:blipFill>
        <p:spPr>
          <a:xfrm>
            <a:off x="2880500" y="1105825"/>
            <a:ext cx="9544000" cy="69650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g2ea9204a7a0_0_44"/>
          <p:cNvSpPr/>
          <p:nvPr/>
        </p:nvSpPr>
        <p:spPr>
          <a:xfrm>
            <a:off x="685800" y="0"/>
            <a:ext cx="14630400" cy="8229600"/>
          </a:xfrm>
          <a:prstGeom prst="rect">
            <a:avLst/>
          </a:pr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g2ea9204a7a0_0_44"/>
          <p:cNvSpPr/>
          <p:nvPr/>
        </p:nvSpPr>
        <p:spPr>
          <a:xfrm>
            <a:off x="0" y="0"/>
            <a:ext cx="14630400" cy="8229600"/>
          </a:xfrm>
          <a:prstGeom prst="rect">
            <a:avLst/>
          </a:pr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 name="Google Shape;91;g2ea9204a7a0_0_44"/>
          <p:cNvSpPr/>
          <p:nvPr/>
        </p:nvSpPr>
        <p:spPr>
          <a:xfrm>
            <a:off x="1648525" y="335550"/>
            <a:ext cx="12040500" cy="986400"/>
          </a:xfrm>
          <a:prstGeom prst="rect">
            <a:avLst/>
          </a:prstGeom>
          <a:noFill/>
          <a:ln>
            <a:noFill/>
          </a:ln>
        </p:spPr>
        <p:txBody>
          <a:bodyPr anchorCtr="0" anchor="t" bIns="45700" lIns="91425" spcFirstLastPara="1" rIns="91425" wrap="square" tIns="45700">
            <a:noAutofit/>
          </a:bodyPr>
          <a:lstStyle/>
          <a:p>
            <a:pPr indent="0" lvl="0" marL="0" marR="0" rtl="0" algn="l">
              <a:lnSpc>
                <a:spcPct val="124975"/>
              </a:lnSpc>
              <a:spcBef>
                <a:spcPts val="0"/>
              </a:spcBef>
              <a:spcAft>
                <a:spcPts val="0"/>
              </a:spcAft>
              <a:buClr>
                <a:srgbClr val="000000"/>
              </a:buClr>
              <a:buSzPts val="3107"/>
              <a:buFont typeface="Montserrat"/>
              <a:buNone/>
            </a:pPr>
            <a:r>
              <a:rPr b="1" lang="en-US" sz="3507">
                <a:solidFill>
                  <a:srgbClr val="000000"/>
                </a:solidFill>
                <a:latin typeface="Montserrat"/>
                <a:ea typeface="Montserrat"/>
                <a:cs typeface="Montserrat"/>
                <a:sym typeface="Montserrat"/>
              </a:rPr>
              <a:t>Yếu Tố Quyết Định Thành Công Khởi Nghiệp</a:t>
            </a:r>
            <a:endParaRPr sz="3507">
              <a:solidFill>
                <a:schemeClr val="dk1"/>
              </a:solidFill>
              <a:latin typeface="Calibri"/>
              <a:ea typeface="Calibri"/>
              <a:cs typeface="Calibri"/>
              <a:sym typeface="Calibri"/>
            </a:endParaRPr>
          </a:p>
        </p:txBody>
      </p:sp>
      <p:sp>
        <p:nvSpPr>
          <p:cNvPr id="92" name="Google Shape;92;g2ea9204a7a0_0_44"/>
          <p:cNvSpPr/>
          <p:nvPr/>
        </p:nvSpPr>
        <p:spPr>
          <a:xfrm>
            <a:off x="4758180" y="1592175"/>
            <a:ext cx="3569400" cy="246600"/>
          </a:xfrm>
          <a:prstGeom prst="rect">
            <a:avLst/>
          </a:prstGeom>
          <a:noFill/>
          <a:ln>
            <a:noFill/>
          </a:ln>
        </p:spPr>
        <p:txBody>
          <a:bodyPr anchorCtr="0" anchor="t" bIns="45700" lIns="91425" spcFirstLastPara="1" rIns="91425" wrap="square" tIns="45700">
            <a:noAutofit/>
          </a:bodyPr>
          <a:lstStyle/>
          <a:p>
            <a:pPr indent="0" lvl="0" marL="0" marR="0" rtl="0" algn="l">
              <a:lnSpc>
                <a:spcPct val="125048"/>
              </a:lnSpc>
              <a:spcBef>
                <a:spcPts val="0"/>
              </a:spcBef>
              <a:spcAft>
                <a:spcPts val="0"/>
              </a:spcAft>
              <a:buClr>
                <a:srgbClr val="000000"/>
              </a:buClr>
              <a:buSzPts val="1553"/>
              <a:buFont typeface="Montserrat"/>
              <a:buNone/>
            </a:pPr>
            <a:r>
              <a:rPr b="1" lang="en-US" sz="2153">
                <a:solidFill>
                  <a:srgbClr val="000000"/>
                </a:solidFill>
                <a:latin typeface="Montserrat"/>
                <a:ea typeface="Montserrat"/>
                <a:cs typeface="Montserrat"/>
                <a:sym typeface="Montserrat"/>
              </a:rPr>
              <a:t>Timing - Thời Điểm</a:t>
            </a:r>
            <a:endParaRPr sz="2153">
              <a:solidFill>
                <a:schemeClr val="dk1"/>
              </a:solidFill>
              <a:latin typeface="Calibri"/>
              <a:ea typeface="Calibri"/>
              <a:cs typeface="Calibri"/>
              <a:sym typeface="Calibri"/>
            </a:endParaRPr>
          </a:p>
        </p:txBody>
      </p:sp>
      <p:sp>
        <p:nvSpPr>
          <p:cNvPr id="93" name="Google Shape;93;g2ea9204a7a0_0_44"/>
          <p:cNvSpPr/>
          <p:nvPr/>
        </p:nvSpPr>
        <p:spPr>
          <a:xfrm>
            <a:off x="4758182" y="1942825"/>
            <a:ext cx="4332600" cy="260400"/>
          </a:xfrm>
          <a:prstGeom prst="rect">
            <a:avLst/>
          </a:prstGeom>
          <a:noFill/>
          <a:ln>
            <a:noFill/>
          </a:ln>
        </p:spPr>
        <p:txBody>
          <a:bodyPr anchorCtr="0" anchor="t" bIns="45700" lIns="91425" spcFirstLastPara="1" rIns="91425" wrap="square" tIns="45700">
            <a:noAutofit/>
          </a:bodyPr>
          <a:lstStyle/>
          <a:p>
            <a:pPr indent="0" lvl="0" marL="0" marR="0" rtl="0" algn="l">
              <a:lnSpc>
                <a:spcPct val="149963"/>
              </a:lnSpc>
              <a:spcBef>
                <a:spcPts val="0"/>
              </a:spcBef>
              <a:spcAft>
                <a:spcPts val="0"/>
              </a:spcAft>
              <a:buClr>
                <a:srgbClr val="3D3838"/>
              </a:buClr>
              <a:buSzPts val="1367"/>
              <a:buFont typeface="Arial"/>
              <a:buNone/>
            </a:pPr>
            <a:r>
              <a:rPr lang="en-US" sz="1967">
                <a:solidFill>
                  <a:srgbClr val="3D3838"/>
                </a:solidFill>
                <a:latin typeface="Arial"/>
                <a:ea typeface="Arial"/>
                <a:cs typeface="Arial"/>
                <a:sym typeface="Arial"/>
              </a:rPr>
              <a:t>42% tỷ lệ thành công</a:t>
            </a:r>
            <a:endParaRPr sz="1967">
              <a:solidFill>
                <a:schemeClr val="dk1"/>
              </a:solidFill>
              <a:latin typeface="Calibri"/>
              <a:ea typeface="Calibri"/>
              <a:cs typeface="Calibri"/>
              <a:sym typeface="Calibri"/>
            </a:endParaRPr>
          </a:p>
        </p:txBody>
      </p:sp>
      <p:sp>
        <p:nvSpPr>
          <p:cNvPr id="94" name="Google Shape;94;g2ea9204a7a0_0_44"/>
          <p:cNvSpPr/>
          <p:nvPr/>
        </p:nvSpPr>
        <p:spPr>
          <a:xfrm>
            <a:off x="4627914" y="2380104"/>
            <a:ext cx="5952000" cy="17400"/>
          </a:xfrm>
          <a:prstGeom prst="rect">
            <a:avLst/>
          </a:prstGeom>
          <a:solidFill>
            <a:srgbClr val="CACA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g2ea9204a7a0_0_44"/>
          <p:cNvSpPr/>
          <p:nvPr/>
        </p:nvSpPr>
        <p:spPr>
          <a:xfrm>
            <a:off x="5272585" y="2769075"/>
            <a:ext cx="2969400" cy="246600"/>
          </a:xfrm>
          <a:prstGeom prst="rect">
            <a:avLst/>
          </a:prstGeom>
          <a:noFill/>
          <a:ln>
            <a:noFill/>
          </a:ln>
        </p:spPr>
        <p:txBody>
          <a:bodyPr anchorCtr="0" anchor="t" bIns="45700" lIns="91425" spcFirstLastPara="1" rIns="91425" wrap="square" tIns="45700">
            <a:noAutofit/>
          </a:bodyPr>
          <a:lstStyle/>
          <a:p>
            <a:pPr indent="0" lvl="0" marL="0" marR="0" rtl="0" algn="l">
              <a:lnSpc>
                <a:spcPct val="125048"/>
              </a:lnSpc>
              <a:spcBef>
                <a:spcPts val="0"/>
              </a:spcBef>
              <a:spcAft>
                <a:spcPts val="0"/>
              </a:spcAft>
              <a:buClr>
                <a:srgbClr val="000000"/>
              </a:buClr>
              <a:buSzPts val="1553"/>
              <a:buFont typeface="Montserrat"/>
              <a:buNone/>
            </a:pPr>
            <a:r>
              <a:rPr b="1" lang="en-US" sz="2153">
                <a:solidFill>
                  <a:srgbClr val="000000"/>
                </a:solidFill>
                <a:latin typeface="Montserrat"/>
                <a:ea typeface="Montserrat"/>
                <a:cs typeface="Montserrat"/>
                <a:sym typeface="Montserrat"/>
              </a:rPr>
              <a:t>Team - Đội Ngũ</a:t>
            </a:r>
            <a:endParaRPr sz="2153">
              <a:solidFill>
                <a:schemeClr val="dk1"/>
              </a:solidFill>
              <a:latin typeface="Calibri"/>
              <a:ea typeface="Calibri"/>
              <a:cs typeface="Calibri"/>
              <a:sym typeface="Calibri"/>
            </a:endParaRPr>
          </a:p>
        </p:txBody>
      </p:sp>
      <p:sp>
        <p:nvSpPr>
          <p:cNvPr id="96" name="Google Shape;96;g2ea9204a7a0_0_44"/>
          <p:cNvSpPr/>
          <p:nvPr/>
        </p:nvSpPr>
        <p:spPr>
          <a:xfrm>
            <a:off x="5272585" y="3119725"/>
            <a:ext cx="2969400" cy="260400"/>
          </a:xfrm>
          <a:prstGeom prst="rect">
            <a:avLst/>
          </a:prstGeom>
          <a:noFill/>
          <a:ln>
            <a:noFill/>
          </a:ln>
        </p:spPr>
        <p:txBody>
          <a:bodyPr anchorCtr="0" anchor="t" bIns="45700" lIns="91425" spcFirstLastPara="1" rIns="91425" wrap="square" tIns="45700">
            <a:noAutofit/>
          </a:bodyPr>
          <a:lstStyle/>
          <a:p>
            <a:pPr indent="0" lvl="0" marL="0" marR="0" rtl="0" algn="l">
              <a:lnSpc>
                <a:spcPct val="149963"/>
              </a:lnSpc>
              <a:spcBef>
                <a:spcPts val="0"/>
              </a:spcBef>
              <a:spcAft>
                <a:spcPts val="0"/>
              </a:spcAft>
              <a:buClr>
                <a:srgbClr val="3D3838"/>
              </a:buClr>
              <a:buSzPts val="1367"/>
              <a:buFont typeface="Arial"/>
              <a:buNone/>
            </a:pPr>
            <a:r>
              <a:rPr lang="en-US" sz="1967">
                <a:solidFill>
                  <a:srgbClr val="3D3838"/>
                </a:solidFill>
                <a:latin typeface="Arial"/>
                <a:ea typeface="Arial"/>
                <a:cs typeface="Arial"/>
                <a:sym typeface="Arial"/>
              </a:rPr>
              <a:t>32% tỷ lệ thành công</a:t>
            </a:r>
            <a:endParaRPr sz="1967">
              <a:solidFill>
                <a:schemeClr val="dk1"/>
              </a:solidFill>
              <a:latin typeface="Calibri"/>
              <a:ea typeface="Calibri"/>
              <a:cs typeface="Calibri"/>
              <a:sym typeface="Calibri"/>
            </a:endParaRPr>
          </a:p>
        </p:txBody>
      </p:sp>
      <p:sp>
        <p:nvSpPr>
          <p:cNvPr id="97" name="Google Shape;97;g2ea9204a7a0_0_44"/>
          <p:cNvSpPr/>
          <p:nvPr/>
        </p:nvSpPr>
        <p:spPr>
          <a:xfrm>
            <a:off x="5142309" y="3557007"/>
            <a:ext cx="5525400" cy="17400"/>
          </a:xfrm>
          <a:prstGeom prst="rect">
            <a:avLst/>
          </a:prstGeom>
          <a:solidFill>
            <a:srgbClr val="CACA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g2ea9204a7a0_0_44"/>
          <p:cNvSpPr/>
          <p:nvPr/>
        </p:nvSpPr>
        <p:spPr>
          <a:xfrm>
            <a:off x="5775466" y="3987750"/>
            <a:ext cx="5158200" cy="246600"/>
          </a:xfrm>
          <a:prstGeom prst="rect">
            <a:avLst/>
          </a:prstGeom>
          <a:noFill/>
          <a:ln>
            <a:noFill/>
          </a:ln>
        </p:spPr>
        <p:txBody>
          <a:bodyPr anchorCtr="0" anchor="t" bIns="45700" lIns="91425" spcFirstLastPara="1" rIns="91425" wrap="square" tIns="45700">
            <a:noAutofit/>
          </a:bodyPr>
          <a:lstStyle/>
          <a:p>
            <a:pPr indent="0" lvl="0" marL="0" marR="0" rtl="0" algn="l">
              <a:lnSpc>
                <a:spcPct val="125048"/>
              </a:lnSpc>
              <a:spcBef>
                <a:spcPts val="0"/>
              </a:spcBef>
              <a:spcAft>
                <a:spcPts val="0"/>
              </a:spcAft>
              <a:buClr>
                <a:srgbClr val="000000"/>
              </a:buClr>
              <a:buSzPts val="1553"/>
              <a:buFont typeface="Montserrat"/>
              <a:buNone/>
            </a:pPr>
            <a:r>
              <a:rPr b="1" lang="en-US" sz="2153">
                <a:solidFill>
                  <a:srgbClr val="000000"/>
                </a:solidFill>
                <a:latin typeface="Montserrat"/>
                <a:ea typeface="Montserrat"/>
                <a:cs typeface="Montserrat"/>
                <a:sym typeface="Montserrat"/>
              </a:rPr>
              <a:t>Idea/Product - Sản Phẩm</a:t>
            </a:r>
            <a:endParaRPr sz="2153">
              <a:solidFill>
                <a:schemeClr val="dk1"/>
              </a:solidFill>
              <a:latin typeface="Calibri"/>
              <a:ea typeface="Calibri"/>
              <a:cs typeface="Calibri"/>
              <a:sym typeface="Calibri"/>
            </a:endParaRPr>
          </a:p>
        </p:txBody>
      </p:sp>
      <p:sp>
        <p:nvSpPr>
          <p:cNvPr id="99" name="Google Shape;99;g2ea9204a7a0_0_44"/>
          <p:cNvSpPr/>
          <p:nvPr/>
        </p:nvSpPr>
        <p:spPr>
          <a:xfrm>
            <a:off x="5775484" y="4338399"/>
            <a:ext cx="2542800" cy="260400"/>
          </a:xfrm>
          <a:prstGeom prst="rect">
            <a:avLst/>
          </a:prstGeom>
          <a:noFill/>
          <a:ln>
            <a:noFill/>
          </a:ln>
        </p:spPr>
        <p:txBody>
          <a:bodyPr anchorCtr="0" anchor="t" bIns="45700" lIns="91425" spcFirstLastPara="1" rIns="91425" wrap="square" tIns="45700">
            <a:noAutofit/>
          </a:bodyPr>
          <a:lstStyle/>
          <a:p>
            <a:pPr indent="0" lvl="0" marL="0" marR="0" rtl="0" algn="l">
              <a:lnSpc>
                <a:spcPct val="149963"/>
              </a:lnSpc>
              <a:spcBef>
                <a:spcPts val="0"/>
              </a:spcBef>
              <a:spcAft>
                <a:spcPts val="0"/>
              </a:spcAft>
              <a:buClr>
                <a:srgbClr val="3D3838"/>
              </a:buClr>
              <a:buSzPts val="1367"/>
              <a:buFont typeface="Arial"/>
              <a:buNone/>
            </a:pPr>
            <a:r>
              <a:rPr lang="en-US" sz="1967">
                <a:solidFill>
                  <a:srgbClr val="3D3838"/>
                </a:solidFill>
                <a:latin typeface="Arial"/>
                <a:ea typeface="Arial"/>
                <a:cs typeface="Arial"/>
                <a:sym typeface="Arial"/>
              </a:rPr>
              <a:t>28% tỷ lệ thành công</a:t>
            </a:r>
            <a:endParaRPr sz="1967">
              <a:solidFill>
                <a:schemeClr val="dk1"/>
              </a:solidFill>
              <a:latin typeface="Calibri"/>
              <a:ea typeface="Calibri"/>
              <a:cs typeface="Calibri"/>
              <a:sym typeface="Calibri"/>
            </a:endParaRPr>
          </a:p>
        </p:txBody>
      </p:sp>
      <p:sp>
        <p:nvSpPr>
          <p:cNvPr id="100" name="Google Shape;100;g2ea9204a7a0_0_44"/>
          <p:cNvSpPr/>
          <p:nvPr/>
        </p:nvSpPr>
        <p:spPr>
          <a:xfrm>
            <a:off x="5645229" y="4775686"/>
            <a:ext cx="5098500" cy="17400"/>
          </a:xfrm>
          <a:prstGeom prst="rect">
            <a:avLst/>
          </a:prstGeom>
          <a:solidFill>
            <a:srgbClr val="CACA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g2ea9204a7a0_0_44"/>
          <p:cNvSpPr/>
          <p:nvPr/>
        </p:nvSpPr>
        <p:spPr>
          <a:xfrm>
            <a:off x="6330473" y="5177900"/>
            <a:ext cx="6038100" cy="246600"/>
          </a:xfrm>
          <a:prstGeom prst="rect">
            <a:avLst/>
          </a:prstGeom>
          <a:noFill/>
          <a:ln>
            <a:noFill/>
          </a:ln>
        </p:spPr>
        <p:txBody>
          <a:bodyPr anchorCtr="0" anchor="t" bIns="45700" lIns="91425" spcFirstLastPara="1" rIns="91425" wrap="square" tIns="45700">
            <a:noAutofit/>
          </a:bodyPr>
          <a:lstStyle/>
          <a:p>
            <a:pPr indent="0" lvl="0" marL="0" marR="0" rtl="0" algn="l">
              <a:lnSpc>
                <a:spcPct val="125048"/>
              </a:lnSpc>
              <a:spcBef>
                <a:spcPts val="0"/>
              </a:spcBef>
              <a:spcAft>
                <a:spcPts val="0"/>
              </a:spcAft>
              <a:buClr>
                <a:srgbClr val="000000"/>
              </a:buClr>
              <a:buSzPts val="1553"/>
              <a:buFont typeface="Montserrat"/>
              <a:buNone/>
            </a:pPr>
            <a:r>
              <a:rPr b="1" lang="en-US" sz="2153">
                <a:solidFill>
                  <a:srgbClr val="000000"/>
                </a:solidFill>
                <a:latin typeface="Montserrat"/>
                <a:ea typeface="Montserrat"/>
                <a:cs typeface="Montserrat"/>
                <a:sym typeface="Montserrat"/>
              </a:rPr>
              <a:t>Business Model - Mô Hình Kinh Doanh</a:t>
            </a:r>
            <a:endParaRPr sz="2153">
              <a:solidFill>
                <a:schemeClr val="dk1"/>
              </a:solidFill>
              <a:latin typeface="Calibri"/>
              <a:ea typeface="Calibri"/>
              <a:cs typeface="Calibri"/>
              <a:sym typeface="Calibri"/>
            </a:endParaRPr>
          </a:p>
        </p:txBody>
      </p:sp>
      <p:sp>
        <p:nvSpPr>
          <p:cNvPr id="102" name="Google Shape;102;g2ea9204a7a0_0_44"/>
          <p:cNvSpPr/>
          <p:nvPr/>
        </p:nvSpPr>
        <p:spPr>
          <a:xfrm>
            <a:off x="6330479" y="5528528"/>
            <a:ext cx="3871500" cy="260400"/>
          </a:xfrm>
          <a:prstGeom prst="rect">
            <a:avLst/>
          </a:prstGeom>
          <a:noFill/>
          <a:ln>
            <a:noFill/>
          </a:ln>
        </p:spPr>
        <p:txBody>
          <a:bodyPr anchorCtr="0" anchor="t" bIns="45700" lIns="91425" spcFirstLastPara="1" rIns="91425" wrap="square" tIns="45700">
            <a:noAutofit/>
          </a:bodyPr>
          <a:lstStyle/>
          <a:p>
            <a:pPr indent="0" lvl="0" marL="0" marR="0" rtl="0" algn="l">
              <a:lnSpc>
                <a:spcPct val="149963"/>
              </a:lnSpc>
              <a:spcBef>
                <a:spcPts val="0"/>
              </a:spcBef>
              <a:spcAft>
                <a:spcPts val="0"/>
              </a:spcAft>
              <a:buClr>
                <a:srgbClr val="3D3838"/>
              </a:buClr>
              <a:buSzPts val="1367"/>
              <a:buFont typeface="Arial"/>
              <a:buNone/>
            </a:pPr>
            <a:r>
              <a:rPr lang="en-US" sz="1967">
                <a:solidFill>
                  <a:srgbClr val="3D3838"/>
                </a:solidFill>
                <a:latin typeface="Arial"/>
                <a:ea typeface="Arial"/>
                <a:cs typeface="Arial"/>
                <a:sym typeface="Arial"/>
              </a:rPr>
              <a:t>24% tỷ lệ thành công</a:t>
            </a:r>
            <a:endParaRPr sz="1967">
              <a:solidFill>
                <a:schemeClr val="dk1"/>
              </a:solidFill>
              <a:latin typeface="Calibri"/>
              <a:ea typeface="Calibri"/>
              <a:cs typeface="Calibri"/>
              <a:sym typeface="Calibri"/>
            </a:endParaRPr>
          </a:p>
        </p:txBody>
      </p:sp>
      <p:sp>
        <p:nvSpPr>
          <p:cNvPr id="103" name="Google Shape;103;g2ea9204a7a0_0_44"/>
          <p:cNvSpPr/>
          <p:nvPr/>
        </p:nvSpPr>
        <p:spPr>
          <a:xfrm>
            <a:off x="6200224" y="5965815"/>
            <a:ext cx="4671900" cy="17400"/>
          </a:xfrm>
          <a:prstGeom prst="rect">
            <a:avLst/>
          </a:prstGeom>
          <a:solidFill>
            <a:srgbClr val="CACA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 name="Google Shape;104;g2ea9204a7a0_0_44"/>
          <p:cNvGrpSpPr/>
          <p:nvPr/>
        </p:nvGrpSpPr>
        <p:grpSpPr>
          <a:xfrm>
            <a:off x="1578841" y="1224886"/>
            <a:ext cx="5098593" cy="5931997"/>
            <a:chOff x="3026569" y="1811060"/>
            <a:chExt cx="4266962" cy="4964430"/>
          </a:xfrm>
        </p:grpSpPr>
        <p:pic>
          <p:nvPicPr>
            <p:cNvPr descr="preencoded.png" id="105" name="Google Shape;105;g2ea9204a7a0_0_44"/>
            <p:cNvPicPr preferRelativeResize="0"/>
            <p:nvPr/>
          </p:nvPicPr>
          <p:blipFill rotWithShape="1">
            <a:blip r:embed="rId3">
              <a:alphaModFix/>
            </a:blip>
            <a:srcRect b="0" l="0" r="0" t="0"/>
            <a:stretch/>
          </p:blipFill>
          <p:spPr>
            <a:xfrm>
              <a:off x="4733330" y="1811060"/>
              <a:ext cx="853321" cy="958215"/>
            </a:xfrm>
            <a:prstGeom prst="rect">
              <a:avLst/>
            </a:prstGeom>
            <a:noFill/>
            <a:ln>
              <a:noFill/>
            </a:ln>
          </p:spPr>
        </p:pic>
        <p:pic>
          <p:nvPicPr>
            <p:cNvPr descr="preencoded.png" id="106" name="Google Shape;106;g2ea9204a7a0_0_44"/>
            <p:cNvPicPr preferRelativeResize="0"/>
            <p:nvPr/>
          </p:nvPicPr>
          <p:blipFill rotWithShape="1">
            <a:blip r:embed="rId4">
              <a:alphaModFix/>
            </a:blip>
            <a:srcRect b="0" l="0" r="0" t="0"/>
            <a:stretch/>
          </p:blipFill>
          <p:spPr>
            <a:xfrm>
              <a:off x="4306610" y="2812613"/>
              <a:ext cx="1706761" cy="958215"/>
            </a:xfrm>
            <a:prstGeom prst="rect">
              <a:avLst/>
            </a:prstGeom>
            <a:noFill/>
            <a:ln>
              <a:noFill/>
            </a:ln>
          </p:spPr>
        </p:pic>
        <p:pic>
          <p:nvPicPr>
            <p:cNvPr descr="preencoded.png" id="107" name="Google Shape;107;g2ea9204a7a0_0_44"/>
            <p:cNvPicPr preferRelativeResize="0"/>
            <p:nvPr/>
          </p:nvPicPr>
          <p:blipFill rotWithShape="1">
            <a:blip r:embed="rId5">
              <a:alphaModFix/>
            </a:blip>
            <a:srcRect b="0" l="0" r="0" t="0"/>
            <a:stretch/>
          </p:blipFill>
          <p:spPr>
            <a:xfrm>
              <a:off x="3879890" y="3814167"/>
              <a:ext cx="2560201" cy="958215"/>
            </a:xfrm>
            <a:prstGeom prst="rect">
              <a:avLst/>
            </a:prstGeom>
            <a:noFill/>
            <a:ln>
              <a:noFill/>
            </a:ln>
          </p:spPr>
        </p:pic>
        <p:pic>
          <p:nvPicPr>
            <p:cNvPr descr="preencoded.png" id="108" name="Google Shape;108;g2ea9204a7a0_0_44"/>
            <p:cNvPicPr preferRelativeResize="0"/>
            <p:nvPr/>
          </p:nvPicPr>
          <p:blipFill rotWithShape="1">
            <a:blip r:embed="rId6">
              <a:alphaModFix/>
            </a:blip>
            <a:srcRect b="0" l="0" r="0" t="0"/>
            <a:stretch/>
          </p:blipFill>
          <p:spPr>
            <a:xfrm>
              <a:off x="3453170" y="4815721"/>
              <a:ext cx="3413641" cy="958215"/>
            </a:xfrm>
            <a:prstGeom prst="rect">
              <a:avLst/>
            </a:prstGeom>
            <a:noFill/>
            <a:ln>
              <a:noFill/>
            </a:ln>
          </p:spPr>
        </p:pic>
        <p:pic>
          <p:nvPicPr>
            <p:cNvPr descr="preencoded.png" id="109" name="Google Shape;109;g2ea9204a7a0_0_44"/>
            <p:cNvPicPr preferRelativeResize="0"/>
            <p:nvPr/>
          </p:nvPicPr>
          <p:blipFill rotWithShape="1">
            <a:blip r:embed="rId7">
              <a:alphaModFix/>
            </a:blip>
            <a:srcRect b="0" l="0" r="0" t="0"/>
            <a:stretch/>
          </p:blipFill>
          <p:spPr>
            <a:xfrm>
              <a:off x="3026569" y="5817275"/>
              <a:ext cx="4266962" cy="958215"/>
            </a:xfrm>
            <a:prstGeom prst="rect">
              <a:avLst/>
            </a:prstGeom>
            <a:noFill/>
            <a:ln>
              <a:noFill/>
            </a:ln>
          </p:spPr>
        </p:pic>
      </p:grpSp>
      <p:sp>
        <p:nvSpPr>
          <p:cNvPr id="110" name="Google Shape;110;g2ea9204a7a0_0_44"/>
          <p:cNvSpPr/>
          <p:nvPr/>
        </p:nvSpPr>
        <p:spPr>
          <a:xfrm>
            <a:off x="3953464" y="6282228"/>
            <a:ext cx="126900" cy="376200"/>
          </a:xfrm>
          <a:prstGeom prst="rect">
            <a:avLst/>
          </a:prstGeom>
          <a:noFill/>
          <a:ln>
            <a:noFill/>
          </a:ln>
        </p:spPr>
        <p:txBody>
          <a:bodyPr anchorCtr="0" anchor="t" bIns="45700" lIns="91425" spcFirstLastPara="1" rIns="91425" wrap="square" tIns="45700">
            <a:noAutofit/>
          </a:bodyPr>
          <a:lstStyle/>
          <a:p>
            <a:pPr indent="0" lvl="0" marL="0" marR="0" rtl="0" algn="ctr">
              <a:lnSpc>
                <a:spcPct val="149970"/>
              </a:lnSpc>
              <a:spcBef>
                <a:spcPts val="0"/>
              </a:spcBef>
              <a:spcAft>
                <a:spcPts val="0"/>
              </a:spcAft>
              <a:buClr>
                <a:srgbClr val="000000"/>
              </a:buClr>
              <a:buSzPts val="1709"/>
              <a:buFont typeface="Montserrat"/>
              <a:buNone/>
            </a:pPr>
            <a:r>
              <a:rPr b="1" lang="en-US" sz="3109">
                <a:solidFill>
                  <a:srgbClr val="000000"/>
                </a:solidFill>
                <a:latin typeface="Montserrat"/>
                <a:ea typeface="Montserrat"/>
                <a:cs typeface="Montserrat"/>
                <a:sym typeface="Montserrat"/>
              </a:rPr>
              <a:t>5</a:t>
            </a:r>
            <a:endParaRPr sz="3109">
              <a:solidFill>
                <a:schemeClr val="dk1"/>
              </a:solidFill>
              <a:latin typeface="Calibri"/>
              <a:ea typeface="Calibri"/>
              <a:cs typeface="Calibri"/>
              <a:sym typeface="Calibri"/>
            </a:endParaRPr>
          </a:p>
        </p:txBody>
      </p:sp>
      <p:sp>
        <p:nvSpPr>
          <p:cNvPr id="111" name="Google Shape;111;g2ea9204a7a0_0_44"/>
          <p:cNvSpPr/>
          <p:nvPr/>
        </p:nvSpPr>
        <p:spPr>
          <a:xfrm>
            <a:off x="6843178" y="6226725"/>
            <a:ext cx="5525400" cy="246600"/>
          </a:xfrm>
          <a:prstGeom prst="rect">
            <a:avLst/>
          </a:prstGeom>
          <a:noFill/>
          <a:ln>
            <a:noFill/>
          </a:ln>
        </p:spPr>
        <p:txBody>
          <a:bodyPr anchorCtr="0" anchor="t" bIns="45700" lIns="91425" spcFirstLastPara="1" rIns="91425" wrap="square" tIns="45700">
            <a:noAutofit/>
          </a:bodyPr>
          <a:lstStyle/>
          <a:p>
            <a:pPr indent="0" lvl="0" marL="0" marR="0" rtl="0" algn="l">
              <a:lnSpc>
                <a:spcPct val="125048"/>
              </a:lnSpc>
              <a:spcBef>
                <a:spcPts val="0"/>
              </a:spcBef>
              <a:spcAft>
                <a:spcPts val="0"/>
              </a:spcAft>
              <a:buClr>
                <a:srgbClr val="000000"/>
              </a:buClr>
              <a:buSzPts val="1553"/>
              <a:buFont typeface="Montserrat"/>
              <a:buNone/>
            </a:pPr>
            <a:r>
              <a:rPr b="1" lang="en-US" sz="2153">
                <a:solidFill>
                  <a:srgbClr val="000000"/>
                </a:solidFill>
                <a:latin typeface="Montserrat"/>
                <a:ea typeface="Montserrat"/>
                <a:cs typeface="Montserrat"/>
                <a:sym typeface="Montserrat"/>
              </a:rPr>
              <a:t>Funding - Vốn</a:t>
            </a:r>
            <a:endParaRPr sz="2153">
              <a:solidFill>
                <a:schemeClr val="dk1"/>
              </a:solidFill>
              <a:latin typeface="Calibri"/>
              <a:ea typeface="Calibri"/>
              <a:cs typeface="Calibri"/>
              <a:sym typeface="Calibri"/>
            </a:endParaRPr>
          </a:p>
        </p:txBody>
      </p:sp>
      <p:sp>
        <p:nvSpPr>
          <p:cNvPr id="112" name="Google Shape;112;g2ea9204a7a0_0_44"/>
          <p:cNvSpPr/>
          <p:nvPr/>
        </p:nvSpPr>
        <p:spPr>
          <a:xfrm>
            <a:off x="6843176" y="6577350"/>
            <a:ext cx="2648700" cy="260400"/>
          </a:xfrm>
          <a:prstGeom prst="rect">
            <a:avLst/>
          </a:prstGeom>
          <a:noFill/>
          <a:ln>
            <a:noFill/>
          </a:ln>
        </p:spPr>
        <p:txBody>
          <a:bodyPr anchorCtr="0" anchor="t" bIns="45700" lIns="91425" spcFirstLastPara="1" rIns="91425" wrap="square" tIns="45700">
            <a:noAutofit/>
          </a:bodyPr>
          <a:lstStyle/>
          <a:p>
            <a:pPr indent="0" lvl="0" marL="0" marR="0" rtl="0" algn="l">
              <a:lnSpc>
                <a:spcPct val="149963"/>
              </a:lnSpc>
              <a:spcBef>
                <a:spcPts val="0"/>
              </a:spcBef>
              <a:spcAft>
                <a:spcPts val="0"/>
              </a:spcAft>
              <a:buClr>
                <a:srgbClr val="3D3838"/>
              </a:buClr>
              <a:buSzPts val="1367"/>
              <a:buFont typeface="Arial"/>
              <a:buNone/>
            </a:pPr>
            <a:r>
              <a:rPr lang="en-US" sz="1967">
                <a:solidFill>
                  <a:srgbClr val="3D3838"/>
                </a:solidFill>
                <a:latin typeface="Arial"/>
                <a:ea typeface="Arial"/>
                <a:cs typeface="Arial"/>
                <a:sym typeface="Arial"/>
              </a:rPr>
              <a:t>14% tỷ lệ thành công</a:t>
            </a:r>
            <a:endParaRPr sz="1967">
              <a:solidFill>
                <a:schemeClr val="dk1"/>
              </a:solidFill>
              <a:latin typeface="Calibri"/>
              <a:ea typeface="Calibri"/>
              <a:cs typeface="Calibri"/>
              <a:sym typeface="Calibri"/>
            </a:endParaRPr>
          </a:p>
        </p:txBody>
      </p:sp>
      <p:sp>
        <p:nvSpPr>
          <p:cNvPr id="113" name="Google Shape;113;g2ea9204a7a0_0_44"/>
          <p:cNvSpPr/>
          <p:nvPr/>
        </p:nvSpPr>
        <p:spPr>
          <a:xfrm>
            <a:off x="247650" y="7351750"/>
            <a:ext cx="14312100" cy="781200"/>
          </a:xfrm>
          <a:prstGeom prst="rect">
            <a:avLst/>
          </a:prstGeom>
          <a:noFill/>
          <a:ln>
            <a:noFill/>
          </a:ln>
        </p:spPr>
        <p:txBody>
          <a:bodyPr anchorCtr="0" anchor="t" bIns="45700" lIns="91425" spcFirstLastPara="1" rIns="91425" wrap="square" tIns="45700">
            <a:noAutofit/>
          </a:bodyPr>
          <a:lstStyle/>
          <a:p>
            <a:pPr indent="0" lvl="0" marL="0" marR="0" rtl="0" algn="l">
              <a:lnSpc>
                <a:spcPct val="149963"/>
              </a:lnSpc>
              <a:spcBef>
                <a:spcPts val="0"/>
              </a:spcBef>
              <a:spcAft>
                <a:spcPts val="0"/>
              </a:spcAft>
              <a:buClr>
                <a:srgbClr val="3D3838"/>
              </a:buClr>
              <a:buSzPts val="1367"/>
              <a:buFont typeface="Arial"/>
              <a:buNone/>
            </a:pPr>
            <a:r>
              <a:rPr lang="en-US" sz="1567">
                <a:solidFill>
                  <a:srgbClr val="3D3838"/>
                </a:solidFill>
                <a:latin typeface="Arial"/>
                <a:ea typeface="Arial"/>
                <a:cs typeface="Arial"/>
                <a:sym typeface="Arial"/>
              </a:rPr>
              <a:t>Theo nghiên cứu, 5 yếu tố chính ảnh hưởng đến sự thành công của một dự án khởi nghiệp bao gồm: </a:t>
            </a:r>
            <a:r>
              <a:rPr b="1" lang="en-US" sz="1567">
                <a:solidFill>
                  <a:srgbClr val="3D3838"/>
                </a:solidFill>
              </a:rPr>
              <a:t>Timing</a:t>
            </a:r>
            <a:r>
              <a:rPr lang="en-US" sz="1567">
                <a:solidFill>
                  <a:srgbClr val="3D3838"/>
                </a:solidFill>
                <a:latin typeface="Arial"/>
                <a:ea typeface="Arial"/>
                <a:cs typeface="Arial"/>
                <a:sym typeface="Arial"/>
              </a:rPr>
              <a:t> (42%), </a:t>
            </a:r>
            <a:r>
              <a:rPr b="1" lang="en-US" sz="1567">
                <a:solidFill>
                  <a:srgbClr val="3D3838"/>
                </a:solidFill>
              </a:rPr>
              <a:t>Team</a:t>
            </a:r>
            <a:r>
              <a:rPr lang="en-US" sz="1567">
                <a:solidFill>
                  <a:srgbClr val="3D3838"/>
                </a:solidFill>
                <a:latin typeface="Arial"/>
                <a:ea typeface="Arial"/>
                <a:cs typeface="Arial"/>
                <a:sym typeface="Arial"/>
              </a:rPr>
              <a:t> (32%), </a:t>
            </a:r>
            <a:r>
              <a:rPr b="1" lang="en-US" sz="1567">
                <a:solidFill>
                  <a:srgbClr val="3D3838"/>
                </a:solidFill>
              </a:rPr>
              <a:t>Idea/Product</a:t>
            </a:r>
            <a:r>
              <a:rPr lang="en-US" sz="1567">
                <a:solidFill>
                  <a:srgbClr val="3D3838"/>
                </a:solidFill>
                <a:latin typeface="Arial"/>
                <a:ea typeface="Arial"/>
                <a:cs typeface="Arial"/>
                <a:sym typeface="Arial"/>
              </a:rPr>
              <a:t> (28%), </a:t>
            </a:r>
            <a:r>
              <a:rPr b="1" lang="en-US" sz="1567">
                <a:solidFill>
                  <a:srgbClr val="3D3838"/>
                </a:solidFill>
              </a:rPr>
              <a:t>Business Model</a:t>
            </a:r>
            <a:r>
              <a:rPr lang="en-US" sz="1567">
                <a:solidFill>
                  <a:srgbClr val="3D3838"/>
                </a:solidFill>
                <a:latin typeface="Arial"/>
                <a:ea typeface="Arial"/>
                <a:cs typeface="Arial"/>
                <a:sym typeface="Arial"/>
              </a:rPr>
              <a:t> (24%) và </a:t>
            </a:r>
            <a:r>
              <a:rPr b="1" lang="en-US" sz="1567">
                <a:solidFill>
                  <a:srgbClr val="3D3838"/>
                </a:solidFill>
              </a:rPr>
              <a:t>Funding</a:t>
            </a:r>
            <a:r>
              <a:rPr lang="en-US" sz="1567">
                <a:solidFill>
                  <a:srgbClr val="3D3838"/>
                </a:solidFill>
                <a:latin typeface="Arial"/>
                <a:ea typeface="Arial"/>
                <a:cs typeface="Arial"/>
                <a:sym typeface="Arial"/>
              </a:rPr>
              <a:t> (14%). Các yếu tố này đóng vai trò quan trọng trong việc xây dựng và phát triển một dự án khởi nghiệp thành công.</a:t>
            </a:r>
            <a:endParaRPr sz="1567">
              <a:solidFill>
                <a:schemeClr val="dk1"/>
              </a:solidFill>
              <a:latin typeface="Calibri"/>
              <a:ea typeface="Calibri"/>
              <a:cs typeface="Calibri"/>
              <a:sym typeface="Calibri"/>
            </a:endParaRPr>
          </a:p>
        </p:txBody>
      </p:sp>
      <p:sp>
        <p:nvSpPr>
          <p:cNvPr id="114" name="Google Shape;114;g2ea9204a7a0_0_44"/>
          <p:cNvSpPr/>
          <p:nvPr/>
        </p:nvSpPr>
        <p:spPr>
          <a:xfrm>
            <a:off x="3975372" y="1787850"/>
            <a:ext cx="83100" cy="376200"/>
          </a:xfrm>
          <a:prstGeom prst="rect">
            <a:avLst/>
          </a:prstGeom>
          <a:noFill/>
          <a:ln>
            <a:noFill/>
          </a:ln>
        </p:spPr>
        <p:txBody>
          <a:bodyPr anchorCtr="0" anchor="t" bIns="45700" lIns="91425" spcFirstLastPara="1" rIns="91425" wrap="square" tIns="45700">
            <a:noAutofit/>
          </a:bodyPr>
          <a:lstStyle/>
          <a:p>
            <a:pPr indent="0" lvl="0" marL="0" marR="0" rtl="0" algn="ctr">
              <a:lnSpc>
                <a:spcPct val="149970"/>
              </a:lnSpc>
              <a:spcBef>
                <a:spcPts val="0"/>
              </a:spcBef>
              <a:spcAft>
                <a:spcPts val="0"/>
              </a:spcAft>
              <a:buClr>
                <a:srgbClr val="000000"/>
              </a:buClr>
              <a:buSzPts val="1709"/>
              <a:buFont typeface="Montserrat"/>
              <a:buNone/>
            </a:pPr>
            <a:r>
              <a:rPr b="1" lang="en-US" sz="3109">
                <a:solidFill>
                  <a:srgbClr val="000000"/>
                </a:solidFill>
                <a:latin typeface="Montserrat"/>
                <a:ea typeface="Montserrat"/>
                <a:cs typeface="Montserrat"/>
                <a:sym typeface="Montserrat"/>
              </a:rPr>
              <a:t>1</a:t>
            </a:r>
            <a:endParaRPr sz="3109">
              <a:solidFill>
                <a:schemeClr val="dk1"/>
              </a:solidFill>
              <a:latin typeface="Calibri"/>
              <a:ea typeface="Calibri"/>
              <a:cs typeface="Calibri"/>
              <a:sym typeface="Calibri"/>
            </a:endParaRPr>
          </a:p>
        </p:txBody>
      </p:sp>
      <p:sp>
        <p:nvSpPr>
          <p:cNvPr id="115" name="Google Shape;115;g2ea9204a7a0_0_44"/>
          <p:cNvSpPr/>
          <p:nvPr/>
        </p:nvSpPr>
        <p:spPr>
          <a:xfrm>
            <a:off x="3954060" y="2809475"/>
            <a:ext cx="125700" cy="376200"/>
          </a:xfrm>
          <a:prstGeom prst="rect">
            <a:avLst/>
          </a:prstGeom>
          <a:noFill/>
          <a:ln>
            <a:noFill/>
          </a:ln>
        </p:spPr>
        <p:txBody>
          <a:bodyPr anchorCtr="0" anchor="t" bIns="45700" lIns="91425" spcFirstLastPara="1" rIns="91425" wrap="square" tIns="45700">
            <a:noAutofit/>
          </a:bodyPr>
          <a:lstStyle/>
          <a:p>
            <a:pPr indent="0" lvl="0" marL="0" marR="0" rtl="0" algn="ctr">
              <a:lnSpc>
                <a:spcPct val="149970"/>
              </a:lnSpc>
              <a:spcBef>
                <a:spcPts val="0"/>
              </a:spcBef>
              <a:spcAft>
                <a:spcPts val="0"/>
              </a:spcAft>
              <a:buClr>
                <a:srgbClr val="000000"/>
              </a:buClr>
              <a:buSzPts val="1709"/>
              <a:buFont typeface="Montserrat"/>
              <a:buNone/>
            </a:pPr>
            <a:r>
              <a:rPr b="1" lang="en-US" sz="3109">
                <a:solidFill>
                  <a:srgbClr val="000000"/>
                </a:solidFill>
                <a:latin typeface="Montserrat"/>
                <a:ea typeface="Montserrat"/>
                <a:cs typeface="Montserrat"/>
                <a:sym typeface="Montserrat"/>
              </a:rPr>
              <a:t>2</a:t>
            </a:r>
            <a:endParaRPr sz="3109">
              <a:solidFill>
                <a:schemeClr val="dk1"/>
              </a:solidFill>
              <a:latin typeface="Calibri"/>
              <a:ea typeface="Calibri"/>
              <a:cs typeface="Calibri"/>
              <a:sym typeface="Calibri"/>
            </a:endParaRPr>
          </a:p>
        </p:txBody>
      </p:sp>
      <p:sp>
        <p:nvSpPr>
          <p:cNvPr id="116" name="Google Shape;116;g2ea9204a7a0_0_44"/>
          <p:cNvSpPr/>
          <p:nvPr/>
        </p:nvSpPr>
        <p:spPr>
          <a:xfrm>
            <a:off x="3953822" y="3967059"/>
            <a:ext cx="126300" cy="376200"/>
          </a:xfrm>
          <a:prstGeom prst="rect">
            <a:avLst/>
          </a:prstGeom>
          <a:noFill/>
          <a:ln>
            <a:noFill/>
          </a:ln>
        </p:spPr>
        <p:txBody>
          <a:bodyPr anchorCtr="0" anchor="t" bIns="45700" lIns="91425" spcFirstLastPara="1" rIns="91425" wrap="square" tIns="45700">
            <a:noAutofit/>
          </a:bodyPr>
          <a:lstStyle/>
          <a:p>
            <a:pPr indent="0" lvl="0" marL="0" marR="0" rtl="0" algn="ctr">
              <a:lnSpc>
                <a:spcPct val="149970"/>
              </a:lnSpc>
              <a:spcBef>
                <a:spcPts val="0"/>
              </a:spcBef>
              <a:spcAft>
                <a:spcPts val="0"/>
              </a:spcAft>
              <a:buClr>
                <a:srgbClr val="000000"/>
              </a:buClr>
              <a:buSzPts val="1709"/>
              <a:buFont typeface="Montserrat"/>
              <a:buNone/>
            </a:pPr>
            <a:r>
              <a:rPr b="1" lang="en-US" sz="3109">
                <a:solidFill>
                  <a:srgbClr val="000000"/>
                </a:solidFill>
                <a:latin typeface="Montserrat"/>
                <a:ea typeface="Montserrat"/>
                <a:cs typeface="Montserrat"/>
                <a:sym typeface="Montserrat"/>
              </a:rPr>
              <a:t>3</a:t>
            </a:r>
            <a:endParaRPr sz="3109">
              <a:solidFill>
                <a:schemeClr val="dk1"/>
              </a:solidFill>
              <a:latin typeface="Calibri"/>
              <a:ea typeface="Calibri"/>
              <a:cs typeface="Calibri"/>
              <a:sym typeface="Calibri"/>
            </a:endParaRPr>
          </a:p>
        </p:txBody>
      </p:sp>
      <p:sp>
        <p:nvSpPr>
          <p:cNvPr id="117" name="Google Shape;117;g2ea9204a7a0_0_44"/>
          <p:cNvSpPr/>
          <p:nvPr/>
        </p:nvSpPr>
        <p:spPr>
          <a:xfrm>
            <a:off x="3943225" y="5124643"/>
            <a:ext cx="147300" cy="376200"/>
          </a:xfrm>
          <a:prstGeom prst="rect">
            <a:avLst/>
          </a:prstGeom>
          <a:noFill/>
          <a:ln>
            <a:noFill/>
          </a:ln>
        </p:spPr>
        <p:txBody>
          <a:bodyPr anchorCtr="0" anchor="t" bIns="45700" lIns="91425" spcFirstLastPara="1" rIns="91425" wrap="square" tIns="45700">
            <a:noAutofit/>
          </a:bodyPr>
          <a:lstStyle/>
          <a:p>
            <a:pPr indent="0" lvl="0" marL="0" marR="0" rtl="0" algn="ctr">
              <a:lnSpc>
                <a:spcPct val="149970"/>
              </a:lnSpc>
              <a:spcBef>
                <a:spcPts val="0"/>
              </a:spcBef>
              <a:spcAft>
                <a:spcPts val="0"/>
              </a:spcAft>
              <a:buClr>
                <a:srgbClr val="000000"/>
              </a:buClr>
              <a:buSzPts val="1709"/>
              <a:buFont typeface="Montserrat"/>
              <a:buNone/>
            </a:pPr>
            <a:r>
              <a:rPr b="1" lang="en-US" sz="3109">
                <a:solidFill>
                  <a:srgbClr val="000000"/>
                </a:solidFill>
                <a:latin typeface="Montserrat"/>
                <a:ea typeface="Montserrat"/>
                <a:cs typeface="Montserrat"/>
                <a:sym typeface="Montserrat"/>
              </a:rPr>
              <a:t>4</a:t>
            </a:r>
            <a:endParaRPr sz="3109">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3"/>
          <p:cNvSpPr/>
          <p:nvPr/>
        </p:nvSpPr>
        <p:spPr>
          <a:xfrm>
            <a:off x="0" y="0"/>
            <a:ext cx="14630400" cy="8229600"/>
          </a:xfrm>
          <a:prstGeom prst="rect">
            <a:avLst/>
          </a:pr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836100" y="576650"/>
            <a:ext cx="13680300" cy="1262400"/>
          </a:xfrm>
          <a:prstGeom prst="rect">
            <a:avLst/>
          </a:prstGeom>
          <a:noFill/>
          <a:ln>
            <a:noFill/>
          </a:ln>
        </p:spPr>
        <p:txBody>
          <a:bodyPr anchorCtr="0" anchor="t" bIns="45700" lIns="91425" spcFirstLastPara="1" rIns="91425" wrap="square" tIns="45700">
            <a:noAutofit/>
          </a:bodyPr>
          <a:lstStyle/>
          <a:p>
            <a:pPr indent="0" lvl="0" marL="0" marR="0" rtl="0" algn="l">
              <a:lnSpc>
                <a:spcPct val="125031"/>
              </a:lnSpc>
              <a:spcBef>
                <a:spcPts val="0"/>
              </a:spcBef>
              <a:spcAft>
                <a:spcPts val="0"/>
              </a:spcAft>
              <a:buClr>
                <a:srgbClr val="000000"/>
              </a:buClr>
              <a:buSzPts val="3975"/>
              <a:buFont typeface="Montserrat"/>
              <a:buNone/>
            </a:pPr>
            <a:r>
              <a:rPr b="1" i="0" lang="en-US" sz="3975" u="none" cap="none" strike="noStrike">
                <a:solidFill>
                  <a:srgbClr val="000000"/>
                </a:solidFill>
                <a:latin typeface="Montserrat"/>
                <a:ea typeface="Montserrat"/>
                <a:cs typeface="Montserrat"/>
                <a:sym typeface="Montserrat"/>
              </a:rPr>
              <a:t>Xác định mục tiêu và đối tượng mục tiêu cho MVP</a:t>
            </a:r>
            <a:endParaRPr b="0" i="0" sz="3975" u="none" cap="none" strike="noStrike">
              <a:solidFill>
                <a:schemeClr val="dk1"/>
              </a:solidFill>
              <a:latin typeface="Calibri"/>
              <a:ea typeface="Calibri"/>
              <a:cs typeface="Calibri"/>
              <a:sym typeface="Calibri"/>
            </a:endParaRPr>
          </a:p>
        </p:txBody>
      </p:sp>
      <p:sp>
        <p:nvSpPr>
          <p:cNvPr id="126" name="Google Shape;126;p3"/>
          <p:cNvSpPr/>
          <p:nvPr/>
        </p:nvSpPr>
        <p:spPr>
          <a:xfrm>
            <a:off x="1222296" y="1940957"/>
            <a:ext cx="499800" cy="499800"/>
          </a:xfrm>
          <a:prstGeom prst="roundRect">
            <a:avLst>
              <a:gd fmla="val 26667" name="adj"/>
            </a:avLst>
          </a:pr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1338143" y="1963222"/>
            <a:ext cx="115800" cy="303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386"/>
              <a:buFont typeface="Montserrat"/>
              <a:buNone/>
            </a:pPr>
            <a:r>
              <a:rPr b="1" i="0" lang="en-US" sz="2386" u="none" cap="none" strike="noStrike">
                <a:solidFill>
                  <a:srgbClr val="000000"/>
                </a:solidFill>
                <a:latin typeface="Montserrat"/>
                <a:ea typeface="Montserrat"/>
                <a:cs typeface="Montserrat"/>
                <a:sym typeface="Montserrat"/>
              </a:rPr>
              <a:t>1</a:t>
            </a:r>
            <a:endParaRPr b="0" i="0" sz="2386" u="none" cap="none" strike="noStrike">
              <a:solidFill>
                <a:schemeClr val="dk1"/>
              </a:solidFill>
              <a:latin typeface="Calibri"/>
              <a:ea typeface="Calibri"/>
              <a:cs typeface="Calibri"/>
              <a:sym typeface="Calibri"/>
            </a:endParaRPr>
          </a:p>
        </p:txBody>
      </p:sp>
      <p:sp>
        <p:nvSpPr>
          <p:cNvPr id="128" name="Google Shape;128;p3"/>
          <p:cNvSpPr/>
          <p:nvPr/>
        </p:nvSpPr>
        <p:spPr>
          <a:xfrm>
            <a:off x="1944410" y="1940957"/>
            <a:ext cx="2525100" cy="315600"/>
          </a:xfrm>
          <a:prstGeom prst="rect">
            <a:avLst/>
          </a:prstGeom>
          <a:noFill/>
          <a:ln>
            <a:noFill/>
          </a:ln>
        </p:spPr>
        <p:txBody>
          <a:bodyPr anchorCtr="0" anchor="t" bIns="45700" lIns="91425" spcFirstLastPara="1" rIns="91425" wrap="square" tIns="45700">
            <a:noAutofit/>
          </a:bodyPr>
          <a:lstStyle/>
          <a:p>
            <a:pPr indent="0" lvl="0" marL="0" marR="0" rtl="0" algn="l">
              <a:lnSpc>
                <a:spcPct val="125062"/>
              </a:lnSpc>
              <a:spcBef>
                <a:spcPts val="0"/>
              </a:spcBef>
              <a:spcAft>
                <a:spcPts val="0"/>
              </a:spcAft>
              <a:buClr>
                <a:srgbClr val="000000"/>
              </a:buClr>
              <a:buSzPts val="1987"/>
              <a:buFont typeface="Montserrat"/>
              <a:buNone/>
            </a:pPr>
            <a:r>
              <a:rPr b="1" i="0" lang="en-US" sz="1987" u="none" cap="none" strike="noStrike">
                <a:solidFill>
                  <a:srgbClr val="000000"/>
                </a:solidFill>
                <a:latin typeface="Montserrat"/>
                <a:ea typeface="Montserrat"/>
                <a:cs typeface="Montserrat"/>
                <a:sym typeface="Montserrat"/>
              </a:rPr>
              <a:t>1. Mục tiêu cụ thể</a:t>
            </a:r>
            <a:endParaRPr b="0" i="0" sz="1987" u="none" cap="none" strike="noStrike">
              <a:solidFill>
                <a:schemeClr val="dk1"/>
              </a:solidFill>
              <a:latin typeface="Calibri"/>
              <a:ea typeface="Calibri"/>
              <a:cs typeface="Calibri"/>
              <a:sym typeface="Calibri"/>
            </a:endParaRPr>
          </a:p>
        </p:txBody>
      </p:sp>
      <p:sp>
        <p:nvSpPr>
          <p:cNvPr id="129" name="Google Shape;129;p3"/>
          <p:cNvSpPr/>
          <p:nvPr/>
        </p:nvSpPr>
        <p:spPr>
          <a:xfrm>
            <a:off x="1944410" y="2389823"/>
            <a:ext cx="3964200" cy="1332900"/>
          </a:xfrm>
          <a:prstGeom prst="rect">
            <a:avLst/>
          </a:prstGeom>
          <a:noFill/>
          <a:ln>
            <a:noFill/>
          </a:ln>
        </p:spPr>
        <p:txBody>
          <a:bodyPr anchorCtr="0" anchor="t" bIns="45700" lIns="91425" spcFirstLastPara="1" rIns="91425" wrap="square" tIns="45700">
            <a:noAutofit/>
          </a:bodyPr>
          <a:lstStyle/>
          <a:p>
            <a:pPr indent="0" lvl="0" marL="0" marR="0" rtl="0" algn="just">
              <a:lnSpc>
                <a:spcPct val="149942"/>
              </a:lnSpc>
              <a:spcBef>
                <a:spcPts val="0"/>
              </a:spcBef>
              <a:spcAft>
                <a:spcPts val="0"/>
              </a:spcAft>
              <a:buClr>
                <a:srgbClr val="3D3838"/>
              </a:buClr>
              <a:buSzPts val="1750"/>
              <a:buFont typeface="Arial"/>
              <a:buNone/>
            </a:pPr>
            <a:r>
              <a:rPr b="0" i="0" lang="en-US" sz="2050" u="none" cap="none" strike="noStrike">
                <a:solidFill>
                  <a:srgbClr val="3D3838"/>
                </a:solidFill>
                <a:latin typeface="Arial"/>
                <a:ea typeface="Arial"/>
                <a:cs typeface="Arial"/>
                <a:sym typeface="Arial"/>
              </a:rPr>
              <a:t>Xác định rõ ràng mục tiêu của MVP. Ví dụ, tăng nhận diện thương hiệu, thu thập phản hồi người dùng, hay kiểm tra khả năng tiếp cận thị trường.</a:t>
            </a:r>
            <a:endParaRPr b="0" i="0" sz="2050" u="none" cap="none" strike="noStrike">
              <a:solidFill>
                <a:schemeClr val="dk1"/>
              </a:solidFill>
              <a:latin typeface="Calibri"/>
              <a:ea typeface="Calibri"/>
              <a:cs typeface="Calibri"/>
              <a:sym typeface="Calibri"/>
            </a:endParaRPr>
          </a:p>
        </p:txBody>
      </p:sp>
      <p:sp>
        <p:nvSpPr>
          <p:cNvPr id="130" name="Google Shape;130;p3"/>
          <p:cNvSpPr/>
          <p:nvPr/>
        </p:nvSpPr>
        <p:spPr>
          <a:xfrm>
            <a:off x="8035885" y="1940957"/>
            <a:ext cx="499800" cy="499800"/>
          </a:xfrm>
          <a:prstGeom prst="roundRect">
            <a:avLst>
              <a:gd fmla="val 26667" name="adj"/>
            </a:avLst>
          </a:pr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8121729" y="1963222"/>
            <a:ext cx="175800" cy="303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386"/>
              <a:buFont typeface="Montserrat"/>
              <a:buNone/>
            </a:pPr>
            <a:r>
              <a:rPr b="1" i="0" lang="en-US" sz="2386" u="none" cap="none" strike="noStrike">
                <a:solidFill>
                  <a:srgbClr val="000000"/>
                </a:solidFill>
                <a:latin typeface="Montserrat"/>
                <a:ea typeface="Montserrat"/>
                <a:cs typeface="Montserrat"/>
                <a:sym typeface="Montserrat"/>
              </a:rPr>
              <a:t>2</a:t>
            </a:r>
            <a:endParaRPr b="0" i="0" sz="2386" u="none" cap="none" strike="noStrike">
              <a:solidFill>
                <a:schemeClr val="dk1"/>
              </a:solidFill>
              <a:latin typeface="Calibri"/>
              <a:ea typeface="Calibri"/>
              <a:cs typeface="Calibri"/>
              <a:sym typeface="Calibri"/>
            </a:endParaRPr>
          </a:p>
        </p:txBody>
      </p:sp>
      <p:sp>
        <p:nvSpPr>
          <p:cNvPr id="132" name="Google Shape;132;p3"/>
          <p:cNvSpPr/>
          <p:nvPr/>
        </p:nvSpPr>
        <p:spPr>
          <a:xfrm>
            <a:off x="8758000" y="1940950"/>
            <a:ext cx="4731900" cy="631200"/>
          </a:xfrm>
          <a:prstGeom prst="rect">
            <a:avLst/>
          </a:prstGeom>
          <a:noFill/>
          <a:ln>
            <a:noFill/>
          </a:ln>
        </p:spPr>
        <p:txBody>
          <a:bodyPr anchorCtr="0" anchor="t" bIns="45700" lIns="91425" spcFirstLastPara="1" rIns="91425" wrap="square" tIns="45700">
            <a:noAutofit/>
          </a:bodyPr>
          <a:lstStyle/>
          <a:p>
            <a:pPr indent="0" lvl="0" marL="0" marR="0" rtl="0" algn="l">
              <a:lnSpc>
                <a:spcPct val="125062"/>
              </a:lnSpc>
              <a:spcBef>
                <a:spcPts val="0"/>
              </a:spcBef>
              <a:spcAft>
                <a:spcPts val="0"/>
              </a:spcAft>
              <a:buClr>
                <a:srgbClr val="000000"/>
              </a:buClr>
              <a:buSzPts val="1987"/>
              <a:buFont typeface="Montserrat"/>
              <a:buNone/>
            </a:pPr>
            <a:r>
              <a:rPr b="1" i="0" lang="en-US" sz="1987" u="none" cap="none" strike="noStrike">
                <a:solidFill>
                  <a:srgbClr val="000000"/>
                </a:solidFill>
                <a:latin typeface="Montserrat"/>
                <a:ea typeface="Montserrat"/>
                <a:cs typeface="Montserrat"/>
                <a:sym typeface="Montserrat"/>
              </a:rPr>
              <a:t>2. Phân tích đối tượng mục tiêu</a:t>
            </a:r>
            <a:endParaRPr b="0" i="0" sz="1987" u="none" cap="none" strike="noStrike">
              <a:solidFill>
                <a:schemeClr val="dk1"/>
              </a:solidFill>
              <a:latin typeface="Calibri"/>
              <a:ea typeface="Calibri"/>
              <a:cs typeface="Calibri"/>
              <a:sym typeface="Calibri"/>
            </a:endParaRPr>
          </a:p>
        </p:txBody>
      </p:sp>
      <p:sp>
        <p:nvSpPr>
          <p:cNvPr id="133" name="Google Shape;133;p3"/>
          <p:cNvSpPr/>
          <p:nvPr/>
        </p:nvSpPr>
        <p:spPr>
          <a:xfrm>
            <a:off x="8731800" y="2514669"/>
            <a:ext cx="3964200" cy="1890300"/>
          </a:xfrm>
          <a:prstGeom prst="rect">
            <a:avLst/>
          </a:prstGeom>
          <a:noFill/>
          <a:ln>
            <a:noFill/>
          </a:ln>
        </p:spPr>
        <p:txBody>
          <a:bodyPr anchorCtr="0" anchor="t" bIns="45700" lIns="91425" spcFirstLastPara="1" rIns="91425" wrap="square" tIns="45700">
            <a:noAutofit/>
          </a:bodyPr>
          <a:lstStyle/>
          <a:p>
            <a:pPr indent="0" lvl="0" marL="0" marR="0" rtl="0" algn="just">
              <a:lnSpc>
                <a:spcPct val="149942"/>
              </a:lnSpc>
              <a:spcBef>
                <a:spcPts val="0"/>
              </a:spcBef>
              <a:spcAft>
                <a:spcPts val="0"/>
              </a:spcAft>
              <a:buClr>
                <a:srgbClr val="3D3838"/>
              </a:buClr>
              <a:buSzPts val="1750"/>
              <a:buFont typeface="Arial"/>
              <a:buNone/>
            </a:pPr>
            <a:r>
              <a:rPr b="0" i="0" lang="en-US" sz="2050" u="none" cap="none" strike="noStrike">
                <a:solidFill>
                  <a:srgbClr val="3D3838"/>
                </a:solidFill>
                <a:latin typeface="Arial"/>
                <a:ea typeface="Arial"/>
                <a:cs typeface="Arial"/>
                <a:sym typeface="Arial"/>
              </a:rPr>
              <a:t>Hiểu rõ nhu cầu, sở thích, và hành vi của đối tượng mục tiêu. Xác định ai là những người đầu tiên sẽ sử dụng MVP.</a:t>
            </a:r>
            <a:endParaRPr b="0" i="0" sz="2050" u="none" cap="none" strike="noStrike">
              <a:solidFill>
                <a:schemeClr val="dk1"/>
              </a:solidFill>
              <a:latin typeface="Calibri"/>
              <a:ea typeface="Calibri"/>
              <a:cs typeface="Calibri"/>
              <a:sym typeface="Calibri"/>
            </a:endParaRPr>
          </a:p>
        </p:txBody>
      </p:sp>
      <p:sp>
        <p:nvSpPr>
          <p:cNvPr id="134" name="Google Shape;134;p3"/>
          <p:cNvSpPr/>
          <p:nvPr/>
        </p:nvSpPr>
        <p:spPr>
          <a:xfrm>
            <a:off x="1222296" y="5185529"/>
            <a:ext cx="499800" cy="499800"/>
          </a:xfrm>
          <a:prstGeom prst="roundRect">
            <a:avLst>
              <a:gd fmla="val 26667" name="adj"/>
            </a:avLst>
          </a:pr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1307902" y="5207794"/>
            <a:ext cx="176400" cy="303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386"/>
              <a:buFont typeface="Montserrat"/>
              <a:buNone/>
            </a:pPr>
            <a:r>
              <a:rPr b="1" i="0" lang="en-US" sz="2386" u="none" cap="none" strike="noStrike">
                <a:solidFill>
                  <a:srgbClr val="000000"/>
                </a:solidFill>
                <a:latin typeface="Montserrat"/>
                <a:ea typeface="Montserrat"/>
                <a:cs typeface="Montserrat"/>
                <a:sym typeface="Montserrat"/>
              </a:rPr>
              <a:t>3</a:t>
            </a:r>
            <a:endParaRPr b="0" i="0" sz="2386" u="none" cap="none" strike="noStrike">
              <a:solidFill>
                <a:schemeClr val="dk1"/>
              </a:solidFill>
              <a:latin typeface="Calibri"/>
              <a:ea typeface="Calibri"/>
              <a:cs typeface="Calibri"/>
              <a:sym typeface="Calibri"/>
            </a:endParaRPr>
          </a:p>
        </p:txBody>
      </p:sp>
      <p:sp>
        <p:nvSpPr>
          <p:cNvPr id="136" name="Google Shape;136;p3"/>
          <p:cNvSpPr/>
          <p:nvPr/>
        </p:nvSpPr>
        <p:spPr>
          <a:xfrm>
            <a:off x="1944400" y="5185525"/>
            <a:ext cx="5104200" cy="631200"/>
          </a:xfrm>
          <a:prstGeom prst="rect">
            <a:avLst/>
          </a:prstGeom>
          <a:noFill/>
          <a:ln>
            <a:noFill/>
          </a:ln>
        </p:spPr>
        <p:txBody>
          <a:bodyPr anchorCtr="0" anchor="t" bIns="45700" lIns="91425" spcFirstLastPara="1" rIns="91425" wrap="square" tIns="45700">
            <a:noAutofit/>
          </a:bodyPr>
          <a:lstStyle/>
          <a:p>
            <a:pPr indent="0" lvl="0" marL="0" marR="0" rtl="0" algn="l">
              <a:lnSpc>
                <a:spcPct val="125062"/>
              </a:lnSpc>
              <a:spcBef>
                <a:spcPts val="0"/>
              </a:spcBef>
              <a:spcAft>
                <a:spcPts val="0"/>
              </a:spcAft>
              <a:buClr>
                <a:srgbClr val="000000"/>
              </a:buClr>
              <a:buSzPts val="1987"/>
              <a:buFont typeface="Montserrat"/>
              <a:buNone/>
            </a:pPr>
            <a:r>
              <a:rPr b="1" i="0" lang="en-US" sz="1987" u="none" cap="none" strike="noStrike">
                <a:solidFill>
                  <a:srgbClr val="000000"/>
                </a:solidFill>
                <a:latin typeface="Montserrat"/>
                <a:ea typeface="Montserrat"/>
                <a:cs typeface="Montserrat"/>
                <a:sym typeface="Montserrat"/>
              </a:rPr>
              <a:t>3. Lập danh sách các chỉ số đo lường</a:t>
            </a:r>
            <a:endParaRPr b="0" i="0" sz="1987" u="none" cap="none" strike="noStrike">
              <a:solidFill>
                <a:schemeClr val="dk1"/>
              </a:solidFill>
              <a:latin typeface="Calibri"/>
              <a:ea typeface="Calibri"/>
              <a:cs typeface="Calibri"/>
              <a:sym typeface="Calibri"/>
            </a:endParaRPr>
          </a:p>
        </p:txBody>
      </p:sp>
      <p:sp>
        <p:nvSpPr>
          <p:cNvPr id="137" name="Google Shape;137;p3"/>
          <p:cNvSpPr/>
          <p:nvPr/>
        </p:nvSpPr>
        <p:spPr>
          <a:xfrm>
            <a:off x="1944400" y="5950025"/>
            <a:ext cx="4604100" cy="2070000"/>
          </a:xfrm>
          <a:prstGeom prst="rect">
            <a:avLst/>
          </a:prstGeom>
          <a:noFill/>
          <a:ln>
            <a:noFill/>
          </a:ln>
        </p:spPr>
        <p:txBody>
          <a:bodyPr anchorCtr="0" anchor="t" bIns="45700" lIns="91425" spcFirstLastPara="1" rIns="91425" wrap="square" tIns="45700">
            <a:noAutofit/>
          </a:bodyPr>
          <a:lstStyle/>
          <a:p>
            <a:pPr indent="0" lvl="0" marL="0" marR="0" rtl="0" algn="just">
              <a:lnSpc>
                <a:spcPct val="149942"/>
              </a:lnSpc>
              <a:spcBef>
                <a:spcPts val="0"/>
              </a:spcBef>
              <a:spcAft>
                <a:spcPts val="0"/>
              </a:spcAft>
              <a:buClr>
                <a:srgbClr val="3D3838"/>
              </a:buClr>
              <a:buSzPts val="1750"/>
              <a:buFont typeface="Arial"/>
              <a:buNone/>
            </a:pPr>
            <a:r>
              <a:rPr b="0" i="0" lang="en-US" sz="2050" u="none" cap="none" strike="noStrike">
                <a:solidFill>
                  <a:srgbClr val="3D3838"/>
                </a:solidFill>
                <a:latin typeface="Arial"/>
                <a:ea typeface="Arial"/>
                <a:cs typeface="Arial"/>
                <a:sym typeface="Arial"/>
              </a:rPr>
              <a:t>Xây dựng các chỉ số đo lường hiệu quả của MVP. Ví dụ, tỷ lệ chuyển đổi, thời gian sử dụng, và mức độ hài lòng của người dùng.</a:t>
            </a:r>
            <a:endParaRPr b="0" i="0" sz="2050" u="none" cap="none" strike="noStrike">
              <a:solidFill>
                <a:schemeClr val="dk1"/>
              </a:solidFill>
              <a:latin typeface="Calibri"/>
              <a:ea typeface="Calibri"/>
              <a:cs typeface="Calibri"/>
              <a:sym typeface="Calibri"/>
            </a:endParaRPr>
          </a:p>
        </p:txBody>
      </p:sp>
      <p:sp>
        <p:nvSpPr>
          <p:cNvPr id="138" name="Google Shape;138;p3"/>
          <p:cNvSpPr/>
          <p:nvPr/>
        </p:nvSpPr>
        <p:spPr>
          <a:xfrm>
            <a:off x="8035885" y="5185529"/>
            <a:ext cx="499800" cy="499800"/>
          </a:xfrm>
          <a:prstGeom prst="roundRect">
            <a:avLst>
              <a:gd fmla="val 26667" name="adj"/>
            </a:avLst>
          </a:pr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8106727" y="5207794"/>
            <a:ext cx="205800" cy="303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386"/>
              <a:buFont typeface="Montserrat"/>
              <a:buNone/>
            </a:pPr>
            <a:r>
              <a:rPr b="1" i="0" lang="en-US" sz="2386" u="none" cap="none" strike="noStrike">
                <a:solidFill>
                  <a:srgbClr val="000000"/>
                </a:solidFill>
                <a:latin typeface="Montserrat"/>
                <a:ea typeface="Montserrat"/>
                <a:cs typeface="Montserrat"/>
                <a:sym typeface="Montserrat"/>
              </a:rPr>
              <a:t>4</a:t>
            </a:r>
            <a:endParaRPr b="0" i="0" sz="2386" u="none" cap="none" strike="noStrike">
              <a:solidFill>
                <a:schemeClr val="dk1"/>
              </a:solidFill>
              <a:latin typeface="Calibri"/>
              <a:ea typeface="Calibri"/>
              <a:cs typeface="Calibri"/>
              <a:sym typeface="Calibri"/>
            </a:endParaRPr>
          </a:p>
        </p:txBody>
      </p:sp>
      <p:sp>
        <p:nvSpPr>
          <p:cNvPr id="140" name="Google Shape;140;p3"/>
          <p:cNvSpPr/>
          <p:nvPr/>
        </p:nvSpPr>
        <p:spPr>
          <a:xfrm>
            <a:off x="8758000" y="5185525"/>
            <a:ext cx="5339100" cy="315600"/>
          </a:xfrm>
          <a:prstGeom prst="rect">
            <a:avLst/>
          </a:prstGeom>
          <a:noFill/>
          <a:ln>
            <a:noFill/>
          </a:ln>
        </p:spPr>
        <p:txBody>
          <a:bodyPr anchorCtr="0" anchor="t" bIns="45700" lIns="91425" spcFirstLastPara="1" rIns="91425" wrap="square" tIns="45700">
            <a:noAutofit/>
          </a:bodyPr>
          <a:lstStyle/>
          <a:p>
            <a:pPr indent="0" lvl="0" marL="0" marR="0" rtl="0" algn="l">
              <a:lnSpc>
                <a:spcPct val="125062"/>
              </a:lnSpc>
              <a:spcBef>
                <a:spcPts val="0"/>
              </a:spcBef>
              <a:spcAft>
                <a:spcPts val="0"/>
              </a:spcAft>
              <a:buClr>
                <a:srgbClr val="000000"/>
              </a:buClr>
              <a:buSzPts val="1987"/>
              <a:buFont typeface="Montserrat"/>
              <a:buNone/>
            </a:pPr>
            <a:r>
              <a:rPr b="1" i="0" lang="en-US" sz="1987" u="none" cap="none" strike="noStrike">
                <a:solidFill>
                  <a:srgbClr val="000000"/>
                </a:solidFill>
                <a:latin typeface="Montserrat"/>
                <a:ea typeface="Montserrat"/>
                <a:cs typeface="Montserrat"/>
                <a:sym typeface="Montserrat"/>
              </a:rPr>
              <a:t>4. Tập trung vào giá trị cốt lõi</a:t>
            </a:r>
            <a:endParaRPr b="0" i="0" sz="1987" u="none" cap="none" strike="noStrike">
              <a:solidFill>
                <a:schemeClr val="dk1"/>
              </a:solidFill>
              <a:latin typeface="Calibri"/>
              <a:ea typeface="Calibri"/>
              <a:cs typeface="Calibri"/>
              <a:sym typeface="Calibri"/>
            </a:endParaRPr>
          </a:p>
        </p:txBody>
      </p:sp>
      <p:sp>
        <p:nvSpPr>
          <p:cNvPr id="141" name="Google Shape;141;p3"/>
          <p:cNvSpPr/>
          <p:nvPr/>
        </p:nvSpPr>
        <p:spPr>
          <a:xfrm>
            <a:off x="8758000" y="5976880"/>
            <a:ext cx="3964200" cy="2016300"/>
          </a:xfrm>
          <a:prstGeom prst="rect">
            <a:avLst/>
          </a:prstGeom>
          <a:noFill/>
          <a:ln>
            <a:noFill/>
          </a:ln>
        </p:spPr>
        <p:txBody>
          <a:bodyPr anchorCtr="0" anchor="t" bIns="45700" lIns="91425" spcFirstLastPara="1" rIns="91425" wrap="square" tIns="45700">
            <a:noAutofit/>
          </a:bodyPr>
          <a:lstStyle/>
          <a:p>
            <a:pPr indent="0" lvl="0" marL="0" marR="0" rtl="0" algn="just">
              <a:lnSpc>
                <a:spcPct val="149942"/>
              </a:lnSpc>
              <a:spcBef>
                <a:spcPts val="0"/>
              </a:spcBef>
              <a:spcAft>
                <a:spcPts val="0"/>
              </a:spcAft>
              <a:buClr>
                <a:srgbClr val="3D3838"/>
              </a:buClr>
              <a:buSzPts val="1750"/>
              <a:buFont typeface="Arial"/>
              <a:buNone/>
            </a:pPr>
            <a:r>
              <a:rPr b="0" i="0" lang="en-US" sz="2050" u="none" cap="none" strike="noStrike">
                <a:solidFill>
                  <a:srgbClr val="3D3838"/>
                </a:solidFill>
                <a:latin typeface="Arial"/>
                <a:ea typeface="Arial"/>
                <a:cs typeface="Arial"/>
                <a:sym typeface="Arial"/>
              </a:rPr>
              <a:t>MVP nên tập trung vào việc cung cấp giá trị cốt lõi cho đối tượng mục tiêu. Tránh thêm các tính năng không cần thiết.</a:t>
            </a:r>
            <a:endParaRPr b="0" i="0" sz="2050" u="none" cap="none" strike="noStrik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4"/>
          <p:cNvSpPr/>
          <p:nvPr/>
        </p:nvSpPr>
        <p:spPr>
          <a:xfrm>
            <a:off x="0" y="0"/>
            <a:ext cx="14630400" cy="8229600"/>
          </a:xfrm>
          <a:prstGeom prst="rect">
            <a:avLst/>
          </a:pr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4"/>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49" name="Google Shape;149;p4"/>
          <p:cNvPicPr preferRelativeResize="0"/>
          <p:nvPr/>
        </p:nvPicPr>
        <p:blipFill rotWithShape="1">
          <a:blip r:embed="rId3">
            <a:alphaModFix/>
          </a:blip>
          <a:srcRect b="0" l="0" r="0" t="0"/>
          <a:stretch/>
        </p:blipFill>
        <p:spPr>
          <a:xfrm>
            <a:off x="0" y="0"/>
            <a:ext cx="3657600" cy="8229600"/>
          </a:xfrm>
          <a:prstGeom prst="rect">
            <a:avLst/>
          </a:prstGeom>
          <a:noFill/>
          <a:ln>
            <a:noFill/>
          </a:ln>
        </p:spPr>
      </p:pic>
      <p:sp>
        <p:nvSpPr>
          <p:cNvPr id="150" name="Google Shape;150;p4"/>
          <p:cNvSpPr/>
          <p:nvPr/>
        </p:nvSpPr>
        <p:spPr>
          <a:xfrm>
            <a:off x="3728800" y="779500"/>
            <a:ext cx="10892100" cy="1262400"/>
          </a:xfrm>
          <a:prstGeom prst="rect">
            <a:avLst/>
          </a:prstGeom>
          <a:noFill/>
          <a:ln>
            <a:noFill/>
          </a:ln>
        </p:spPr>
        <p:txBody>
          <a:bodyPr anchorCtr="0" anchor="t" bIns="45700" lIns="91425" spcFirstLastPara="1" rIns="91425" wrap="square" tIns="45700">
            <a:noAutofit/>
          </a:bodyPr>
          <a:lstStyle/>
          <a:p>
            <a:pPr indent="0" lvl="0" marL="0" marR="0" rtl="0" algn="l">
              <a:lnSpc>
                <a:spcPct val="125031"/>
              </a:lnSpc>
              <a:spcBef>
                <a:spcPts val="0"/>
              </a:spcBef>
              <a:spcAft>
                <a:spcPts val="0"/>
              </a:spcAft>
              <a:buClr>
                <a:srgbClr val="000000"/>
              </a:buClr>
              <a:buSzPts val="3975"/>
              <a:buFont typeface="Montserrat"/>
              <a:buNone/>
            </a:pPr>
            <a:r>
              <a:rPr b="1" i="0" lang="en-US" sz="3975" u="none" cap="none" strike="noStrike">
                <a:solidFill>
                  <a:srgbClr val="000000"/>
                </a:solidFill>
                <a:latin typeface="Montserrat"/>
                <a:ea typeface="Montserrat"/>
                <a:cs typeface="Montserrat"/>
                <a:sym typeface="Montserrat"/>
              </a:rPr>
              <a:t>Lựa chọn các tính năng cốt lõi cho MVP</a:t>
            </a:r>
            <a:endParaRPr b="0" i="0" sz="3975" u="none" cap="none" strike="noStrike">
              <a:solidFill>
                <a:schemeClr val="dk1"/>
              </a:solidFill>
              <a:latin typeface="Calibri"/>
              <a:ea typeface="Calibri"/>
              <a:cs typeface="Calibri"/>
              <a:sym typeface="Calibri"/>
            </a:endParaRPr>
          </a:p>
        </p:txBody>
      </p:sp>
      <p:sp>
        <p:nvSpPr>
          <p:cNvPr id="151" name="Google Shape;151;p4"/>
          <p:cNvSpPr/>
          <p:nvPr/>
        </p:nvSpPr>
        <p:spPr>
          <a:xfrm>
            <a:off x="4490800" y="1994050"/>
            <a:ext cx="4542000" cy="3420600"/>
          </a:xfrm>
          <a:prstGeom prst="roundRect">
            <a:avLst>
              <a:gd fmla="val 5989" name="adj"/>
            </a:avLst>
          </a:pr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4"/>
          <p:cNvSpPr/>
          <p:nvPr/>
        </p:nvSpPr>
        <p:spPr>
          <a:xfrm>
            <a:off x="4712976" y="2281199"/>
            <a:ext cx="3978600" cy="407700"/>
          </a:xfrm>
          <a:prstGeom prst="rect">
            <a:avLst/>
          </a:prstGeom>
          <a:noFill/>
          <a:ln>
            <a:noFill/>
          </a:ln>
        </p:spPr>
        <p:txBody>
          <a:bodyPr anchorCtr="0" anchor="t" bIns="45700" lIns="91425" spcFirstLastPara="1" rIns="91425" wrap="square" tIns="45700">
            <a:noAutofit/>
          </a:bodyPr>
          <a:lstStyle/>
          <a:p>
            <a:pPr indent="0" lvl="0" marL="0" marR="0" rtl="0" algn="l">
              <a:lnSpc>
                <a:spcPct val="125062"/>
              </a:lnSpc>
              <a:spcBef>
                <a:spcPts val="0"/>
              </a:spcBef>
              <a:spcAft>
                <a:spcPts val="0"/>
              </a:spcAft>
              <a:buClr>
                <a:srgbClr val="000000"/>
              </a:buClr>
              <a:buSzPts val="1987"/>
              <a:buFont typeface="Montserrat"/>
              <a:buNone/>
            </a:pPr>
            <a:r>
              <a:rPr b="1" i="0" lang="en-US" sz="2188" u="none" cap="none" strike="noStrike">
                <a:solidFill>
                  <a:srgbClr val="000000"/>
                </a:solidFill>
                <a:latin typeface="Montserrat"/>
                <a:ea typeface="Montserrat"/>
                <a:cs typeface="Montserrat"/>
                <a:sym typeface="Montserrat"/>
              </a:rPr>
              <a:t>Xác định nhu cầu cơ bản</a:t>
            </a:r>
            <a:endParaRPr b="0" i="0" sz="2188" u="none" cap="none" strike="noStrike">
              <a:solidFill>
                <a:schemeClr val="dk1"/>
              </a:solidFill>
              <a:latin typeface="Calibri"/>
              <a:ea typeface="Calibri"/>
              <a:cs typeface="Calibri"/>
              <a:sym typeface="Calibri"/>
            </a:endParaRPr>
          </a:p>
        </p:txBody>
      </p:sp>
      <p:sp>
        <p:nvSpPr>
          <p:cNvPr id="153" name="Google Shape;153;p4"/>
          <p:cNvSpPr/>
          <p:nvPr/>
        </p:nvSpPr>
        <p:spPr>
          <a:xfrm>
            <a:off x="4712970" y="2861334"/>
            <a:ext cx="4097700" cy="1722600"/>
          </a:xfrm>
          <a:prstGeom prst="rect">
            <a:avLst/>
          </a:prstGeom>
          <a:noFill/>
          <a:ln>
            <a:noFill/>
          </a:ln>
        </p:spPr>
        <p:txBody>
          <a:bodyPr anchorCtr="0" anchor="t" bIns="45700" lIns="91425" spcFirstLastPara="1" rIns="91425" wrap="square" tIns="45700">
            <a:noAutofit/>
          </a:bodyPr>
          <a:lstStyle/>
          <a:p>
            <a:pPr indent="0" lvl="0" marL="0" marR="0" rtl="0" algn="just">
              <a:lnSpc>
                <a:spcPct val="149942"/>
              </a:lnSpc>
              <a:spcBef>
                <a:spcPts val="0"/>
              </a:spcBef>
              <a:spcAft>
                <a:spcPts val="0"/>
              </a:spcAft>
              <a:buClr>
                <a:srgbClr val="3D3838"/>
              </a:buClr>
              <a:buSzPts val="1750"/>
              <a:buFont typeface="Arial"/>
              <a:buNone/>
            </a:pPr>
            <a:r>
              <a:rPr b="0" i="0" lang="en-US" sz="1950" u="none" cap="none" strike="noStrike">
                <a:solidFill>
                  <a:srgbClr val="3D3838"/>
                </a:solidFill>
                <a:latin typeface="Arial"/>
                <a:ea typeface="Arial"/>
                <a:cs typeface="Arial"/>
                <a:sym typeface="Arial"/>
              </a:rPr>
              <a:t>Hãy tập trung vào các tính năng giải quyết vấn đề chính của người dùng. Xác định những gì thật sự quan trọng để người dùng sử dụng sản phẩm của bạn.</a:t>
            </a:r>
            <a:endParaRPr b="0" i="0" sz="1950" u="none" cap="none" strike="noStrike">
              <a:solidFill>
                <a:schemeClr val="dk1"/>
              </a:solidFill>
              <a:latin typeface="Calibri"/>
              <a:ea typeface="Calibri"/>
              <a:cs typeface="Calibri"/>
              <a:sym typeface="Calibri"/>
            </a:endParaRPr>
          </a:p>
        </p:txBody>
      </p:sp>
      <p:sp>
        <p:nvSpPr>
          <p:cNvPr id="154" name="Google Shape;154;p4"/>
          <p:cNvSpPr/>
          <p:nvPr/>
        </p:nvSpPr>
        <p:spPr>
          <a:xfrm>
            <a:off x="9255077" y="1994050"/>
            <a:ext cx="4542000" cy="3420600"/>
          </a:xfrm>
          <a:prstGeom prst="roundRect">
            <a:avLst>
              <a:gd fmla="val 5989" name="adj"/>
            </a:avLst>
          </a:pr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4"/>
          <p:cNvSpPr/>
          <p:nvPr/>
        </p:nvSpPr>
        <p:spPr>
          <a:xfrm>
            <a:off x="9477251" y="2281200"/>
            <a:ext cx="3657600" cy="407700"/>
          </a:xfrm>
          <a:prstGeom prst="rect">
            <a:avLst/>
          </a:prstGeom>
          <a:noFill/>
          <a:ln>
            <a:noFill/>
          </a:ln>
        </p:spPr>
        <p:txBody>
          <a:bodyPr anchorCtr="0" anchor="t" bIns="45700" lIns="91425" spcFirstLastPara="1" rIns="91425" wrap="square" tIns="45700">
            <a:noAutofit/>
          </a:bodyPr>
          <a:lstStyle/>
          <a:p>
            <a:pPr indent="0" lvl="0" marL="0" marR="0" rtl="0" algn="l">
              <a:lnSpc>
                <a:spcPct val="125062"/>
              </a:lnSpc>
              <a:spcBef>
                <a:spcPts val="0"/>
              </a:spcBef>
              <a:spcAft>
                <a:spcPts val="0"/>
              </a:spcAft>
              <a:buClr>
                <a:srgbClr val="000000"/>
              </a:buClr>
              <a:buSzPts val="1987"/>
              <a:buFont typeface="Montserrat"/>
              <a:buNone/>
            </a:pPr>
            <a:r>
              <a:rPr b="1" i="0" lang="en-US" sz="2188" u="none" cap="none" strike="noStrike">
                <a:solidFill>
                  <a:srgbClr val="000000"/>
                </a:solidFill>
                <a:latin typeface="Montserrat"/>
                <a:ea typeface="Montserrat"/>
                <a:cs typeface="Montserrat"/>
                <a:sym typeface="Montserrat"/>
              </a:rPr>
              <a:t>Ưu tiên đơn giản</a:t>
            </a:r>
            <a:endParaRPr b="0" i="0" sz="2188" u="none" cap="none" strike="noStrike">
              <a:solidFill>
                <a:schemeClr val="dk1"/>
              </a:solidFill>
              <a:latin typeface="Calibri"/>
              <a:ea typeface="Calibri"/>
              <a:cs typeface="Calibri"/>
              <a:sym typeface="Calibri"/>
            </a:endParaRPr>
          </a:p>
        </p:txBody>
      </p:sp>
      <p:sp>
        <p:nvSpPr>
          <p:cNvPr id="156" name="Google Shape;156;p4"/>
          <p:cNvSpPr/>
          <p:nvPr/>
        </p:nvSpPr>
        <p:spPr>
          <a:xfrm>
            <a:off x="9477248" y="2861334"/>
            <a:ext cx="4097700" cy="1292400"/>
          </a:xfrm>
          <a:prstGeom prst="rect">
            <a:avLst/>
          </a:prstGeom>
          <a:noFill/>
          <a:ln>
            <a:noFill/>
          </a:ln>
        </p:spPr>
        <p:txBody>
          <a:bodyPr anchorCtr="0" anchor="t" bIns="45700" lIns="91425" spcFirstLastPara="1" rIns="91425" wrap="square" tIns="45700">
            <a:noAutofit/>
          </a:bodyPr>
          <a:lstStyle/>
          <a:p>
            <a:pPr indent="0" lvl="0" marL="0" marR="0" rtl="0" algn="just">
              <a:lnSpc>
                <a:spcPct val="149942"/>
              </a:lnSpc>
              <a:spcBef>
                <a:spcPts val="0"/>
              </a:spcBef>
              <a:spcAft>
                <a:spcPts val="0"/>
              </a:spcAft>
              <a:buClr>
                <a:srgbClr val="3D3838"/>
              </a:buClr>
              <a:buSzPts val="1750"/>
              <a:buFont typeface="Arial"/>
              <a:buNone/>
            </a:pPr>
            <a:r>
              <a:rPr b="0" i="0" lang="en-US" sz="1950" u="none" cap="none" strike="noStrike">
                <a:solidFill>
                  <a:srgbClr val="3D3838"/>
                </a:solidFill>
                <a:latin typeface="Arial"/>
                <a:ea typeface="Arial"/>
                <a:cs typeface="Arial"/>
                <a:sym typeface="Arial"/>
              </a:rPr>
              <a:t>Hãy giữ cho MVP đơn giản, dễ sử dụng và dễ hiểu. Tránh việc thêm quá nhiều tính năng không cần thiết.</a:t>
            </a:r>
            <a:endParaRPr b="0" i="0" sz="1950" u="none" cap="none" strike="noStrike">
              <a:solidFill>
                <a:schemeClr val="dk1"/>
              </a:solidFill>
              <a:latin typeface="Calibri"/>
              <a:ea typeface="Calibri"/>
              <a:cs typeface="Calibri"/>
              <a:sym typeface="Calibri"/>
            </a:endParaRPr>
          </a:p>
        </p:txBody>
      </p:sp>
      <p:sp>
        <p:nvSpPr>
          <p:cNvPr id="157" name="Google Shape;157;p4"/>
          <p:cNvSpPr/>
          <p:nvPr/>
        </p:nvSpPr>
        <p:spPr>
          <a:xfrm>
            <a:off x="4490800" y="5890247"/>
            <a:ext cx="9306300" cy="1960500"/>
          </a:xfrm>
          <a:prstGeom prst="roundRect">
            <a:avLst>
              <a:gd fmla="val 8548" name="adj"/>
            </a:avLst>
          </a:pr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4"/>
          <p:cNvSpPr/>
          <p:nvPr/>
        </p:nvSpPr>
        <p:spPr>
          <a:xfrm>
            <a:off x="4712979" y="6169510"/>
            <a:ext cx="3978600" cy="396600"/>
          </a:xfrm>
          <a:prstGeom prst="rect">
            <a:avLst/>
          </a:prstGeom>
          <a:noFill/>
          <a:ln>
            <a:noFill/>
          </a:ln>
        </p:spPr>
        <p:txBody>
          <a:bodyPr anchorCtr="0" anchor="t" bIns="45700" lIns="91425" spcFirstLastPara="1" rIns="91425" wrap="square" tIns="45700">
            <a:noAutofit/>
          </a:bodyPr>
          <a:lstStyle/>
          <a:p>
            <a:pPr indent="0" lvl="0" marL="0" marR="0" rtl="0" algn="l">
              <a:lnSpc>
                <a:spcPct val="125062"/>
              </a:lnSpc>
              <a:spcBef>
                <a:spcPts val="0"/>
              </a:spcBef>
              <a:spcAft>
                <a:spcPts val="0"/>
              </a:spcAft>
              <a:buClr>
                <a:srgbClr val="000000"/>
              </a:buClr>
              <a:buSzPts val="1987"/>
              <a:buFont typeface="Montserrat"/>
              <a:buNone/>
            </a:pPr>
            <a:r>
              <a:rPr b="1" i="0" lang="en-US" sz="2188" u="none" cap="none" strike="noStrike">
                <a:solidFill>
                  <a:srgbClr val="000000"/>
                </a:solidFill>
                <a:latin typeface="Montserrat"/>
                <a:ea typeface="Montserrat"/>
                <a:cs typeface="Montserrat"/>
                <a:sym typeface="Montserrat"/>
              </a:rPr>
              <a:t>Kiểm tra và lặp lại</a:t>
            </a:r>
            <a:endParaRPr b="0" i="0" sz="2188" u="none" cap="none" strike="noStrike">
              <a:solidFill>
                <a:schemeClr val="dk1"/>
              </a:solidFill>
              <a:latin typeface="Calibri"/>
              <a:ea typeface="Calibri"/>
              <a:cs typeface="Calibri"/>
              <a:sym typeface="Calibri"/>
            </a:endParaRPr>
          </a:p>
        </p:txBody>
      </p:sp>
      <p:sp>
        <p:nvSpPr>
          <p:cNvPr id="159" name="Google Shape;159;p4"/>
          <p:cNvSpPr/>
          <p:nvPr/>
        </p:nvSpPr>
        <p:spPr>
          <a:xfrm>
            <a:off x="4712971" y="6733743"/>
            <a:ext cx="8862000" cy="837900"/>
          </a:xfrm>
          <a:prstGeom prst="rect">
            <a:avLst/>
          </a:prstGeom>
          <a:noFill/>
          <a:ln>
            <a:noFill/>
          </a:ln>
        </p:spPr>
        <p:txBody>
          <a:bodyPr anchorCtr="0" anchor="t" bIns="45700" lIns="91425" spcFirstLastPara="1" rIns="91425" wrap="square" tIns="45700">
            <a:noAutofit/>
          </a:bodyPr>
          <a:lstStyle/>
          <a:p>
            <a:pPr indent="0" lvl="0" marL="0" marR="0" rtl="0" algn="just">
              <a:lnSpc>
                <a:spcPct val="149942"/>
              </a:lnSpc>
              <a:spcBef>
                <a:spcPts val="0"/>
              </a:spcBef>
              <a:spcAft>
                <a:spcPts val="0"/>
              </a:spcAft>
              <a:buClr>
                <a:srgbClr val="3D3838"/>
              </a:buClr>
              <a:buSzPts val="1750"/>
              <a:buFont typeface="Arial"/>
              <a:buNone/>
            </a:pPr>
            <a:r>
              <a:rPr b="0" i="0" lang="en-US" sz="1950" u="none" cap="none" strike="noStrike">
                <a:solidFill>
                  <a:srgbClr val="3D3838"/>
                </a:solidFill>
                <a:latin typeface="Arial"/>
                <a:ea typeface="Arial"/>
                <a:cs typeface="Arial"/>
                <a:sym typeface="Arial"/>
              </a:rPr>
              <a:t>Sau khi ra mắt MVP, hãy thu thập phản hồi từ người dùng và điều chỉnh các tính năng dựa trên phản hồi của họ.</a:t>
            </a:r>
            <a:endParaRPr b="0" i="0" sz="1950" u="none" cap="none" strike="noStrik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5"/>
          <p:cNvSpPr/>
          <p:nvPr/>
        </p:nvSpPr>
        <p:spPr>
          <a:xfrm>
            <a:off x="0" y="0"/>
            <a:ext cx="14630400" cy="8229600"/>
          </a:xfrm>
          <a:prstGeom prst="rect">
            <a:avLst/>
          </a:pr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5"/>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67" name="Google Shape;167;p5"/>
          <p:cNvPicPr preferRelativeResize="0"/>
          <p:nvPr/>
        </p:nvPicPr>
        <p:blipFill rotWithShape="1">
          <a:blip r:embed="rId3">
            <a:alphaModFix/>
          </a:blip>
          <a:srcRect b="0" l="0" r="0" t="0"/>
          <a:stretch/>
        </p:blipFill>
        <p:spPr>
          <a:xfrm>
            <a:off x="0" y="0"/>
            <a:ext cx="3657600" cy="8229600"/>
          </a:xfrm>
          <a:prstGeom prst="rect">
            <a:avLst/>
          </a:prstGeom>
          <a:noFill/>
          <a:ln>
            <a:noFill/>
          </a:ln>
        </p:spPr>
      </p:pic>
      <p:sp>
        <p:nvSpPr>
          <p:cNvPr id="168" name="Google Shape;168;p5"/>
          <p:cNvSpPr/>
          <p:nvPr/>
        </p:nvSpPr>
        <p:spPr>
          <a:xfrm>
            <a:off x="4490799" y="526613"/>
            <a:ext cx="9306300" cy="1262400"/>
          </a:xfrm>
          <a:prstGeom prst="rect">
            <a:avLst/>
          </a:prstGeom>
          <a:noFill/>
          <a:ln>
            <a:noFill/>
          </a:ln>
        </p:spPr>
        <p:txBody>
          <a:bodyPr anchorCtr="0" anchor="t" bIns="45700" lIns="91425" spcFirstLastPara="1" rIns="91425" wrap="square" tIns="45700">
            <a:noAutofit/>
          </a:bodyPr>
          <a:lstStyle/>
          <a:p>
            <a:pPr indent="0" lvl="0" marL="0" marR="0" rtl="0" algn="l">
              <a:lnSpc>
                <a:spcPct val="125031"/>
              </a:lnSpc>
              <a:spcBef>
                <a:spcPts val="0"/>
              </a:spcBef>
              <a:spcAft>
                <a:spcPts val="0"/>
              </a:spcAft>
              <a:buClr>
                <a:srgbClr val="000000"/>
              </a:buClr>
              <a:buSzPts val="3975"/>
              <a:buFont typeface="Montserrat"/>
              <a:buNone/>
            </a:pPr>
            <a:r>
              <a:rPr b="1" i="0" lang="en-US" sz="3975" u="none" cap="none" strike="noStrike">
                <a:solidFill>
                  <a:srgbClr val="000000"/>
                </a:solidFill>
                <a:latin typeface="Montserrat"/>
                <a:ea typeface="Montserrat"/>
                <a:cs typeface="Montserrat"/>
                <a:sym typeface="Montserrat"/>
              </a:rPr>
              <a:t>Thiết kế và phát triển MVP một cách nhanh chóng và hiệu quả</a:t>
            </a:r>
            <a:endParaRPr b="0" i="0" sz="3975" u="none" cap="none" strike="noStrike">
              <a:solidFill>
                <a:schemeClr val="dk1"/>
              </a:solidFill>
              <a:latin typeface="Calibri"/>
              <a:ea typeface="Calibri"/>
              <a:cs typeface="Calibri"/>
              <a:sym typeface="Calibri"/>
            </a:endParaRPr>
          </a:p>
        </p:txBody>
      </p:sp>
      <p:sp>
        <p:nvSpPr>
          <p:cNvPr id="169" name="Google Shape;169;p5"/>
          <p:cNvSpPr/>
          <p:nvPr/>
        </p:nvSpPr>
        <p:spPr>
          <a:xfrm>
            <a:off x="4801910" y="2350770"/>
            <a:ext cx="44410" cy="5123498"/>
          </a:xfrm>
          <a:prstGeom prst="rect">
            <a:avLst/>
          </a:prstGeom>
          <a:solidFill>
            <a:srgbClr val="CACA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5"/>
          <p:cNvSpPr/>
          <p:nvPr/>
        </p:nvSpPr>
        <p:spPr>
          <a:xfrm>
            <a:off x="5074027" y="2828389"/>
            <a:ext cx="777597" cy="44410"/>
          </a:xfrm>
          <a:prstGeom prst="rect">
            <a:avLst/>
          </a:prstGeom>
          <a:solidFill>
            <a:srgbClr val="CACA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5"/>
          <p:cNvSpPr/>
          <p:nvPr/>
        </p:nvSpPr>
        <p:spPr>
          <a:xfrm>
            <a:off x="4574084" y="2600682"/>
            <a:ext cx="499943" cy="499943"/>
          </a:xfrm>
          <a:prstGeom prst="roundRect">
            <a:avLst>
              <a:gd fmla="val 26667" name="adj"/>
            </a:avLst>
          </a:pr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5"/>
          <p:cNvSpPr/>
          <p:nvPr/>
        </p:nvSpPr>
        <p:spPr>
          <a:xfrm>
            <a:off x="4689931" y="2622947"/>
            <a:ext cx="115800" cy="303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386"/>
              <a:buFont typeface="Montserrat"/>
              <a:buNone/>
            </a:pPr>
            <a:r>
              <a:rPr b="1" i="0" lang="en-US" sz="2386" u="none" cap="none" strike="noStrike">
                <a:solidFill>
                  <a:srgbClr val="000000"/>
                </a:solidFill>
                <a:latin typeface="Montserrat"/>
                <a:ea typeface="Montserrat"/>
                <a:cs typeface="Montserrat"/>
                <a:sym typeface="Montserrat"/>
              </a:rPr>
              <a:t>1</a:t>
            </a:r>
            <a:endParaRPr b="0" i="0" sz="2386" u="none" cap="none" strike="noStrike">
              <a:solidFill>
                <a:schemeClr val="dk1"/>
              </a:solidFill>
              <a:latin typeface="Calibri"/>
              <a:ea typeface="Calibri"/>
              <a:cs typeface="Calibri"/>
              <a:sym typeface="Calibri"/>
            </a:endParaRPr>
          </a:p>
        </p:txBody>
      </p:sp>
      <p:sp>
        <p:nvSpPr>
          <p:cNvPr id="173" name="Google Shape;173;p5"/>
          <p:cNvSpPr/>
          <p:nvPr/>
        </p:nvSpPr>
        <p:spPr>
          <a:xfrm>
            <a:off x="6046129" y="2572950"/>
            <a:ext cx="6637500" cy="315600"/>
          </a:xfrm>
          <a:prstGeom prst="rect">
            <a:avLst/>
          </a:prstGeom>
          <a:noFill/>
          <a:ln>
            <a:noFill/>
          </a:ln>
        </p:spPr>
        <p:txBody>
          <a:bodyPr anchorCtr="0" anchor="t" bIns="45700" lIns="91425" spcFirstLastPara="1" rIns="91425" wrap="square" tIns="45700">
            <a:noAutofit/>
          </a:bodyPr>
          <a:lstStyle/>
          <a:p>
            <a:pPr indent="0" lvl="0" marL="0" marR="0" rtl="0" algn="l">
              <a:lnSpc>
                <a:spcPct val="125062"/>
              </a:lnSpc>
              <a:spcBef>
                <a:spcPts val="0"/>
              </a:spcBef>
              <a:spcAft>
                <a:spcPts val="0"/>
              </a:spcAft>
              <a:buClr>
                <a:srgbClr val="000000"/>
              </a:buClr>
              <a:buSzPts val="1987"/>
              <a:buFont typeface="Montserrat"/>
              <a:buNone/>
            </a:pPr>
            <a:r>
              <a:rPr b="1" i="0" lang="en-US" sz="2288" u="none" cap="none" strike="noStrike">
                <a:solidFill>
                  <a:srgbClr val="000000"/>
                </a:solidFill>
                <a:latin typeface="Montserrat"/>
                <a:ea typeface="Montserrat"/>
                <a:cs typeface="Montserrat"/>
                <a:sym typeface="Montserrat"/>
              </a:rPr>
              <a:t>Sử dụng các công cụ phát triển nhanh</a:t>
            </a:r>
            <a:endParaRPr b="0" i="0" sz="2288" u="none" cap="none" strike="noStrike">
              <a:solidFill>
                <a:schemeClr val="dk1"/>
              </a:solidFill>
              <a:latin typeface="Calibri"/>
              <a:ea typeface="Calibri"/>
              <a:cs typeface="Calibri"/>
              <a:sym typeface="Calibri"/>
            </a:endParaRPr>
          </a:p>
        </p:txBody>
      </p:sp>
      <p:sp>
        <p:nvSpPr>
          <p:cNvPr id="174" name="Google Shape;174;p5"/>
          <p:cNvSpPr/>
          <p:nvPr/>
        </p:nvSpPr>
        <p:spPr>
          <a:xfrm>
            <a:off x="6046113" y="3098006"/>
            <a:ext cx="7751100" cy="666600"/>
          </a:xfrm>
          <a:prstGeom prst="rect">
            <a:avLst/>
          </a:prstGeom>
          <a:noFill/>
          <a:ln>
            <a:noFill/>
          </a:ln>
        </p:spPr>
        <p:txBody>
          <a:bodyPr anchorCtr="0" anchor="t" bIns="45700" lIns="91425" spcFirstLastPara="1" rIns="91425" wrap="square" tIns="45700">
            <a:noAutofit/>
          </a:bodyPr>
          <a:lstStyle/>
          <a:p>
            <a:pPr indent="0" lvl="0" marL="0" marR="0" rtl="0" algn="l">
              <a:lnSpc>
                <a:spcPct val="149942"/>
              </a:lnSpc>
              <a:spcBef>
                <a:spcPts val="0"/>
              </a:spcBef>
              <a:spcAft>
                <a:spcPts val="0"/>
              </a:spcAft>
              <a:buClr>
                <a:srgbClr val="3D3838"/>
              </a:buClr>
              <a:buSzPts val="1750"/>
              <a:buFont typeface="Arial"/>
              <a:buNone/>
            </a:pPr>
            <a:r>
              <a:rPr b="0" i="0" lang="en-US" sz="2050" u="none" cap="none" strike="noStrike">
                <a:solidFill>
                  <a:srgbClr val="3D3838"/>
                </a:solidFill>
                <a:latin typeface="Arial"/>
                <a:ea typeface="Arial"/>
                <a:cs typeface="Arial"/>
                <a:sym typeface="Arial"/>
              </a:rPr>
              <a:t>Lựa chọn các công cụ và framework phù hợp để đơn giản hóa quá trình phát triển, chẳng hạn như React, Angular, hoặc Vue.js.</a:t>
            </a:r>
            <a:endParaRPr b="0" i="0" sz="2050" u="none" cap="none" strike="noStrike">
              <a:solidFill>
                <a:schemeClr val="dk1"/>
              </a:solidFill>
              <a:latin typeface="Calibri"/>
              <a:ea typeface="Calibri"/>
              <a:cs typeface="Calibri"/>
              <a:sym typeface="Calibri"/>
            </a:endParaRPr>
          </a:p>
        </p:txBody>
      </p:sp>
      <p:sp>
        <p:nvSpPr>
          <p:cNvPr id="175" name="Google Shape;175;p5"/>
          <p:cNvSpPr/>
          <p:nvPr/>
        </p:nvSpPr>
        <p:spPr>
          <a:xfrm>
            <a:off x="5074027" y="4610279"/>
            <a:ext cx="777597" cy="44410"/>
          </a:xfrm>
          <a:prstGeom prst="rect">
            <a:avLst/>
          </a:prstGeom>
          <a:solidFill>
            <a:srgbClr val="CACA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5"/>
          <p:cNvSpPr/>
          <p:nvPr/>
        </p:nvSpPr>
        <p:spPr>
          <a:xfrm>
            <a:off x="4574084" y="4382572"/>
            <a:ext cx="499943" cy="499943"/>
          </a:xfrm>
          <a:prstGeom prst="roundRect">
            <a:avLst>
              <a:gd fmla="val 26667" name="adj"/>
            </a:avLst>
          </a:pr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5"/>
          <p:cNvSpPr/>
          <p:nvPr/>
        </p:nvSpPr>
        <p:spPr>
          <a:xfrm>
            <a:off x="4659928" y="4404836"/>
            <a:ext cx="175800" cy="303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386"/>
              <a:buFont typeface="Montserrat"/>
              <a:buNone/>
            </a:pPr>
            <a:r>
              <a:rPr b="1" i="0" lang="en-US" sz="2386" u="none" cap="none" strike="noStrike">
                <a:solidFill>
                  <a:srgbClr val="000000"/>
                </a:solidFill>
                <a:latin typeface="Montserrat"/>
                <a:ea typeface="Montserrat"/>
                <a:cs typeface="Montserrat"/>
                <a:sym typeface="Montserrat"/>
              </a:rPr>
              <a:t>2</a:t>
            </a:r>
            <a:endParaRPr b="0" i="0" sz="2386" u="none" cap="none" strike="noStrike">
              <a:solidFill>
                <a:schemeClr val="dk1"/>
              </a:solidFill>
              <a:latin typeface="Calibri"/>
              <a:ea typeface="Calibri"/>
              <a:cs typeface="Calibri"/>
              <a:sym typeface="Calibri"/>
            </a:endParaRPr>
          </a:p>
        </p:txBody>
      </p:sp>
      <p:sp>
        <p:nvSpPr>
          <p:cNvPr id="178" name="Google Shape;178;p5"/>
          <p:cNvSpPr/>
          <p:nvPr/>
        </p:nvSpPr>
        <p:spPr>
          <a:xfrm>
            <a:off x="6046131" y="4354825"/>
            <a:ext cx="5418300" cy="315600"/>
          </a:xfrm>
          <a:prstGeom prst="rect">
            <a:avLst/>
          </a:prstGeom>
          <a:noFill/>
          <a:ln>
            <a:noFill/>
          </a:ln>
        </p:spPr>
        <p:txBody>
          <a:bodyPr anchorCtr="0" anchor="t" bIns="45700" lIns="91425" spcFirstLastPara="1" rIns="91425" wrap="square" tIns="45700">
            <a:noAutofit/>
          </a:bodyPr>
          <a:lstStyle/>
          <a:p>
            <a:pPr indent="0" lvl="0" marL="0" marR="0" rtl="0" algn="l">
              <a:lnSpc>
                <a:spcPct val="125062"/>
              </a:lnSpc>
              <a:spcBef>
                <a:spcPts val="0"/>
              </a:spcBef>
              <a:spcAft>
                <a:spcPts val="0"/>
              </a:spcAft>
              <a:buClr>
                <a:srgbClr val="000000"/>
              </a:buClr>
              <a:buSzPts val="1987"/>
              <a:buFont typeface="Montserrat"/>
              <a:buNone/>
            </a:pPr>
            <a:r>
              <a:rPr b="1" i="0" lang="en-US" sz="2288" u="none" cap="none" strike="noStrike">
                <a:solidFill>
                  <a:srgbClr val="000000"/>
                </a:solidFill>
                <a:latin typeface="Montserrat"/>
                <a:ea typeface="Montserrat"/>
                <a:cs typeface="Montserrat"/>
                <a:sym typeface="Montserrat"/>
              </a:rPr>
              <a:t>Ưu tiên các tính năng cốt lõi</a:t>
            </a:r>
            <a:endParaRPr b="0" i="0" sz="2288" u="none" cap="none" strike="noStrike">
              <a:solidFill>
                <a:schemeClr val="dk1"/>
              </a:solidFill>
              <a:latin typeface="Calibri"/>
              <a:ea typeface="Calibri"/>
              <a:cs typeface="Calibri"/>
              <a:sym typeface="Calibri"/>
            </a:endParaRPr>
          </a:p>
        </p:txBody>
      </p:sp>
      <p:sp>
        <p:nvSpPr>
          <p:cNvPr id="179" name="Google Shape;179;p5"/>
          <p:cNvSpPr/>
          <p:nvPr/>
        </p:nvSpPr>
        <p:spPr>
          <a:xfrm>
            <a:off x="6046113" y="4879896"/>
            <a:ext cx="7751100" cy="666600"/>
          </a:xfrm>
          <a:prstGeom prst="rect">
            <a:avLst/>
          </a:prstGeom>
          <a:noFill/>
          <a:ln>
            <a:noFill/>
          </a:ln>
        </p:spPr>
        <p:txBody>
          <a:bodyPr anchorCtr="0" anchor="t" bIns="45700" lIns="91425" spcFirstLastPara="1" rIns="91425" wrap="square" tIns="45700">
            <a:noAutofit/>
          </a:bodyPr>
          <a:lstStyle/>
          <a:p>
            <a:pPr indent="0" lvl="0" marL="0" marR="0" rtl="0" algn="l">
              <a:lnSpc>
                <a:spcPct val="149942"/>
              </a:lnSpc>
              <a:spcBef>
                <a:spcPts val="0"/>
              </a:spcBef>
              <a:spcAft>
                <a:spcPts val="0"/>
              </a:spcAft>
              <a:buClr>
                <a:srgbClr val="3D3838"/>
              </a:buClr>
              <a:buSzPts val="1750"/>
              <a:buFont typeface="Arial"/>
              <a:buNone/>
            </a:pPr>
            <a:r>
              <a:rPr b="0" i="0" lang="en-US" sz="2050" u="none" cap="none" strike="noStrike">
                <a:solidFill>
                  <a:srgbClr val="3D3838"/>
                </a:solidFill>
                <a:latin typeface="Arial"/>
                <a:ea typeface="Arial"/>
                <a:cs typeface="Arial"/>
                <a:sym typeface="Arial"/>
              </a:rPr>
              <a:t>Tập trung vào việc xây dựng các tính năng quan trọng nhất, những tính năng giúp giải quyết vấn đề cốt lõi cho người dùng.</a:t>
            </a:r>
            <a:endParaRPr b="0" i="0" sz="2050" u="none" cap="none" strike="noStrike">
              <a:solidFill>
                <a:schemeClr val="dk1"/>
              </a:solidFill>
              <a:latin typeface="Calibri"/>
              <a:ea typeface="Calibri"/>
              <a:cs typeface="Calibri"/>
              <a:sym typeface="Calibri"/>
            </a:endParaRPr>
          </a:p>
        </p:txBody>
      </p:sp>
      <p:sp>
        <p:nvSpPr>
          <p:cNvPr id="180" name="Google Shape;180;p5"/>
          <p:cNvSpPr/>
          <p:nvPr/>
        </p:nvSpPr>
        <p:spPr>
          <a:xfrm>
            <a:off x="5074027" y="6392168"/>
            <a:ext cx="777597" cy="44410"/>
          </a:xfrm>
          <a:prstGeom prst="rect">
            <a:avLst/>
          </a:prstGeom>
          <a:solidFill>
            <a:srgbClr val="CACA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5"/>
          <p:cNvSpPr/>
          <p:nvPr/>
        </p:nvSpPr>
        <p:spPr>
          <a:xfrm>
            <a:off x="4574084" y="6164461"/>
            <a:ext cx="499943" cy="499943"/>
          </a:xfrm>
          <a:prstGeom prst="roundRect">
            <a:avLst>
              <a:gd fmla="val 26667" name="adj"/>
            </a:avLst>
          </a:pr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5"/>
          <p:cNvSpPr/>
          <p:nvPr/>
        </p:nvSpPr>
        <p:spPr>
          <a:xfrm>
            <a:off x="4659690" y="6186726"/>
            <a:ext cx="176400" cy="303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386"/>
              <a:buFont typeface="Montserrat"/>
              <a:buNone/>
            </a:pPr>
            <a:r>
              <a:rPr b="1" i="0" lang="en-US" sz="2386" u="none" cap="none" strike="noStrike">
                <a:solidFill>
                  <a:srgbClr val="000000"/>
                </a:solidFill>
                <a:latin typeface="Montserrat"/>
                <a:ea typeface="Montserrat"/>
                <a:cs typeface="Montserrat"/>
                <a:sym typeface="Montserrat"/>
              </a:rPr>
              <a:t>3</a:t>
            </a:r>
            <a:endParaRPr b="0" i="0" sz="2386" u="none" cap="none" strike="noStrike">
              <a:solidFill>
                <a:schemeClr val="dk1"/>
              </a:solidFill>
              <a:latin typeface="Calibri"/>
              <a:ea typeface="Calibri"/>
              <a:cs typeface="Calibri"/>
              <a:sym typeface="Calibri"/>
            </a:endParaRPr>
          </a:p>
        </p:txBody>
      </p:sp>
      <p:sp>
        <p:nvSpPr>
          <p:cNvPr id="183" name="Google Shape;183;p5"/>
          <p:cNvSpPr/>
          <p:nvPr/>
        </p:nvSpPr>
        <p:spPr>
          <a:xfrm>
            <a:off x="6046131" y="6136725"/>
            <a:ext cx="7648800" cy="315600"/>
          </a:xfrm>
          <a:prstGeom prst="rect">
            <a:avLst/>
          </a:prstGeom>
          <a:noFill/>
          <a:ln>
            <a:noFill/>
          </a:ln>
        </p:spPr>
        <p:txBody>
          <a:bodyPr anchorCtr="0" anchor="t" bIns="45700" lIns="91425" spcFirstLastPara="1" rIns="91425" wrap="square" tIns="45700">
            <a:noAutofit/>
          </a:bodyPr>
          <a:lstStyle/>
          <a:p>
            <a:pPr indent="0" lvl="0" marL="0" marR="0" rtl="0" algn="l">
              <a:lnSpc>
                <a:spcPct val="125062"/>
              </a:lnSpc>
              <a:spcBef>
                <a:spcPts val="0"/>
              </a:spcBef>
              <a:spcAft>
                <a:spcPts val="0"/>
              </a:spcAft>
              <a:buClr>
                <a:srgbClr val="000000"/>
              </a:buClr>
              <a:buSzPts val="1987"/>
              <a:buFont typeface="Montserrat"/>
              <a:buNone/>
            </a:pPr>
            <a:r>
              <a:rPr b="1" i="0" lang="en-US" sz="2288" u="none" cap="none" strike="noStrike">
                <a:solidFill>
                  <a:srgbClr val="000000"/>
                </a:solidFill>
                <a:latin typeface="Montserrat"/>
                <a:ea typeface="Montserrat"/>
                <a:cs typeface="Montserrat"/>
                <a:sym typeface="Montserrat"/>
              </a:rPr>
              <a:t>Xây dựng MVP theo phương pháp lặp lại</a:t>
            </a:r>
            <a:endParaRPr b="0" i="0" sz="2288" u="none" cap="none" strike="noStrike">
              <a:solidFill>
                <a:schemeClr val="dk1"/>
              </a:solidFill>
              <a:latin typeface="Calibri"/>
              <a:ea typeface="Calibri"/>
              <a:cs typeface="Calibri"/>
              <a:sym typeface="Calibri"/>
            </a:endParaRPr>
          </a:p>
        </p:txBody>
      </p:sp>
      <p:sp>
        <p:nvSpPr>
          <p:cNvPr id="184" name="Google Shape;184;p5"/>
          <p:cNvSpPr/>
          <p:nvPr/>
        </p:nvSpPr>
        <p:spPr>
          <a:xfrm>
            <a:off x="6046113" y="6661785"/>
            <a:ext cx="7751100" cy="666600"/>
          </a:xfrm>
          <a:prstGeom prst="rect">
            <a:avLst/>
          </a:prstGeom>
          <a:noFill/>
          <a:ln>
            <a:noFill/>
          </a:ln>
        </p:spPr>
        <p:txBody>
          <a:bodyPr anchorCtr="0" anchor="t" bIns="45700" lIns="91425" spcFirstLastPara="1" rIns="91425" wrap="square" tIns="45700">
            <a:noAutofit/>
          </a:bodyPr>
          <a:lstStyle/>
          <a:p>
            <a:pPr indent="0" lvl="0" marL="0" marR="0" rtl="0" algn="l">
              <a:lnSpc>
                <a:spcPct val="149942"/>
              </a:lnSpc>
              <a:spcBef>
                <a:spcPts val="0"/>
              </a:spcBef>
              <a:spcAft>
                <a:spcPts val="0"/>
              </a:spcAft>
              <a:buClr>
                <a:srgbClr val="3D3838"/>
              </a:buClr>
              <a:buSzPts val="1750"/>
              <a:buFont typeface="Arial"/>
              <a:buNone/>
            </a:pPr>
            <a:r>
              <a:rPr b="0" i="0" lang="en-US" sz="2050" u="none" cap="none" strike="noStrike">
                <a:solidFill>
                  <a:srgbClr val="3D3838"/>
                </a:solidFill>
                <a:latin typeface="Arial"/>
                <a:ea typeface="Arial"/>
                <a:cs typeface="Arial"/>
                <a:sym typeface="Arial"/>
              </a:rPr>
              <a:t>Phát triển MVP theo từng giai đoạn, thử nghiệm và thu thập phản hồi từ người dùng sau mỗi giai đoạn để cải thiện.</a:t>
            </a:r>
            <a:endParaRPr b="0" i="0" sz="2050" u="none" cap="none" strike="noStrik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6"/>
          <p:cNvSpPr/>
          <p:nvPr/>
        </p:nvSpPr>
        <p:spPr>
          <a:xfrm>
            <a:off x="0" y="0"/>
            <a:ext cx="14630400" cy="8229600"/>
          </a:xfrm>
          <a:prstGeom prst="rect">
            <a:avLst/>
          </a:pr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6"/>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6"/>
          <p:cNvSpPr/>
          <p:nvPr/>
        </p:nvSpPr>
        <p:spPr>
          <a:xfrm>
            <a:off x="2927985" y="560308"/>
            <a:ext cx="8774400" cy="1154400"/>
          </a:xfrm>
          <a:prstGeom prst="rect">
            <a:avLst/>
          </a:prstGeom>
          <a:noFill/>
          <a:ln>
            <a:noFill/>
          </a:ln>
        </p:spPr>
        <p:txBody>
          <a:bodyPr anchorCtr="0" anchor="t" bIns="45700" lIns="91425" spcFirstLastPara="1" rIns="91425" wrap="square" tIns="45700">
            <a:noAutofit/>
          </a:bodyPr>
          <a:lstStyle/>
          <a:p>
            <a:pPr indent="0" lvl="0" marL="0" marR="0" rtl="0" algn="l">
              <a:lnSpc>
                <a:spcPct val="125000"/>
              </a:lnSpc>
              <a:spcBef>
                <a:spcPts val="0"/>
              </a:spcBef>
              <a:spcAft>
                <a:spcPts val="0"/>
              </a:spcAft>
              <a:buClr>
                <a:srgbClr val="000000"/>
              </a:buClr>
              <a:buSzPts val="3636"/>
              <a:buFont typeface="Montserrat"/>
              <a:buNone/>
            </a:pPr>
            <a:r>
              <a:rPr b="1" i="0" lang="en-US" sz="3636" u="none" cap="none" strike="noStrike">
                <a:solidFill>
                  <a:srgbClr val="000000"/>
                </a:solidFill>
                <a:latin typeface="Montserrat"/>
                <a:ea typeface="Montserrat"/>
                <a:cs typeface="Montserrat"/>
                <a:sym typeface="Montserrat"/>
              </a:rPr>
              <a:t>Kiểm tra và thu thập phản hồi từ người dùng</a:t>
            </a:r>
            <a:endParaRPr b="0" i="0" sz="3636" u="none" cap="none" strike="noStrike">
              <a:solidFill>
                <a:schemeClr val="dk1"/>
              </a:solidFill>
              <a:latin typeface="Calibri"/>
              <a:ea typeface="Calibri"/>
              <a:cs typeface="Calibri"/>
              <a:sym typeface="Calibri"/>
            </a:endParaRPr>
          </a:p>
        </p:txBody>
      </p:sp>
      <p:sp>
        <p:nvSpPr>
          <p:cNvPr id="193" name="Google Shape;193;p6"/>
          <p:cNvSpPr/>
          <p:nvPr/>
        </p:nvSpPr>
        <p:spPr>
          <a:xfrm>
            <a:off x="2927985" y="2121098"/>
            <a:ext cx="8774311" cy="6096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3D3838"/>
              </a:buClr>
              <a:buSzPts val="1600"/>
              <a:buFont typeface="Arial"/>
              <a:buNone/>
            </a:pPr>
            <a:r>
              <a:rPr b="0" i="0" lang="en-US" sz="1600" u="none" cap="none" strike="noStrike">
                <a:solidFill>
                  <a:srgbClr val="3D3838"/>
                </a:solidFill>
                <a:latin typeface="Arial"/>
                <a:ea typeface="Arial"/>
                <a:cs typeface="Arial"/>
                <a:sym typeface="Arial"/>
              </a:rPr>
              <a:t>Bước này cực kỳ quan trọng trong việc phát triển MVP. Sau khi đã có một phiên bản MVP, bạn cần đưa sản phẩm vào tay người dùng mục tiêu để thu thập phản hồi.</a:t>
            </a:r>
            <a:endParaRPr b="0" i="0" sz="1600" u="none" cap="none" strike="noStrike">
              <a:solidFill>
                <a:schemeClr val="dk1"/>
              </a:solidFill>
              <a:latin typeface="Calibri"/>
              <a:ea typeface="Calibri"/>
              <a:cs typeface="Calibri"/>
              <a:sym typeface="Calibri"/>
            </a:endParaRPr>
          </a:p>
        </p:txBody>
      </p:sp>
      <p:sp>
        <p:nvSpPr>
          <p:cNvPr id="194" name="Google Shape;194;p6"/>
          <p:cNvSpPr/>
          <p:nvPr/>
        </p:nvSpPr>
        <p:spPr>
          <a:xfrm>
            <a:off x="2927985" y="2959179"/>
            <a:ext cx="1462326" cy="1121331"/>
          </a:xfrm>
          <a:prstGeom prst="roundRect">
            <a:avLst>
              <a:gd fmla="val 10873" name="adj"/>
            </a:avLst>
          </a:pr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6"/>
          <p:cNvSpPr/>
          <p:nvPr/>
        </p:nvSpPr>
        <p:spPr>
          <a:xfrm>
            <a:off x="3131106" y="3329345"/>
            <a:ext cx="97036" cy="380881"/>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000"/>
              <a:buFont typeface="Montserrat"/>
              <a:buNone/>
            </a:pPr>
            <a:r>
              <a:rPr b="1" i="0" lang="en-US" sz="2000" u="none" cap="none" strike="noStrike">
                <a:solidFill>
                  <a:srgbClr val="000000"/>
                </a:solidFill>
                <a:latin typeface="Montserrat"/>
                <a:ea typeface="Montserrat"/>
                <a:cs typeface="Montserrat"/>
                <a:sym typeface="Montserrat"/>
              </a:rPr>
              <a:t>1</a:t>
            </a:r>
            <a:endParaRPr b="0" i="0" sz="2000" u="none" cap="none" strike="noStrike">
              <a:solidFill>
                <a:schemeClr val="dk1"/>
              </a:solidFill>
              <a:latin typeface="Calibri"/>
              <a:ea typeface="Calibri"/>
              <a:cs typeface="Calibri"/>
              <a:sym typeface="Calibri"/>
            </a:endParaRPr>
          </a:p>
        </p:txBody>
      </p:sp>
      <p:sp>
        <p:nvSpPr>
          <p:cNvPr id="196" name="Google Shape;196;p6"/>
          <p:cNvSpPr/>
          <p:nvPr/>
        </p:nvSpPr>
        <p:spPr>
          <a:xfrm>
            <a:off x="4593431" y="3162300"/>
            <a:ext cx="2308979" cy="288488"/>
          </a:xfrm>
          <a:prstGeom prst="rect">
            <a:avLst/>
          </a:prstGeom>
          <a:noFill/>
          <a:ln>
            <a:noFill/>
          </a:ln>
        </p:spPr>
        <p:txBody>
          <a:bodyPr anchorCtr="0" anchor="t" bIns="45700" lIns="91425" spcFirstLastPara="1" rIns="91425" wrap="square" tIns="45700">
            <a:noAutofit/>
          </a:bodyPr>
          <a:lstStyle/>
          <a:p>
            <a:pPr indent="0" lvl="0" marL="0" marR="0" rtl="0" algn="l">
              <a:lnSpc>
                <a:spcPct val="125027"/>
              </a:lnSpc>
              <a:spcBef>
                <a:spcPts val="0"/>
              </a:spcBef>
              <a:spcAft>
                <a:spcPts val="0"/>
              </a:spcAft>
              <a:buClr>
                <a:srgbClr val="000000"/>
              </a:buClr>
              <a:buSzPts val="1818"/>
              <a:buFont typeface="Montserrat"/>
              <a:buNone/>
            </a:pPr>
            <a:r>
              <a:rPr b="1" i="0" lang="en-US" sz="1818" u="none" cap="none" strike="noStrike">
                <a:solidFill>
                  <a:srgbClr val="000000"/>
                </a:solidFill>
                <a:latin typeface="Montserrat"/>
                <a:ea typeface="Montserrat"/>
                <a:cs typeface="Montserrat"/>
                <a:sym typeface="Montserrat"/>
              </a:rPr>
              <a:t>Kiểm tra A/B</a:t>
            </a:r>
            <a:endParaRPr b="0" i="0" sz="1818" u="none" cap="none" strike="noStrike">
              <a:solidFill>
                <a:schemeClr val="dk1"/>
              </a:solidFill>
              <a:latin typeface="Calibri"/>
              <a:ea typeface="Calibri"/>
              <a:cs typeface="Calibri"/>
              <a:sym typeface="Calibri"/>
            </a:endParaRPr>
          </a:p>
        </p:txBody>
      </p:sp>
      <p:sp>
        <p:nvSpPr>
          <p:cNvPr id="197" name="Google Shape;197;p6"/>
          <p:cNvSpPr/>
          <p:nvPr/>
        </p:nvSpPr>
        <p:spPr>
          <a:xfrm>
            <a:off x="4593423" y="3572600"/>
            <a:ext cx="56463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3D3838"/>
              </a:buClr>
              <a:buSzPts val="1600"/>
              <a:buFont typeface="Arial"/>
              <a:buNone/>
            </a:pPr>
            <a:r>
              <a:rPr b="0" i="0" lang="en-US" sz="1600" u="none" cap="none" strike="noStrike">
                <a:solidFill>
                  <a:srgbClr val="3D3838"/>
                </a:solidFill>
                <a:latin typeface="Arial"/>
                <a:ea typeface="Arial"/>
                <a:cs typeface="Arial"/>
                <a:sym typeface="Arial"/>
              </a:rPr>
              <a:t>So sánh hiệu quả của các phiên bản khác nhau.</a:t>
            </a:r>
            <a:endParaRPr b="0" i="0" sz="1600" u="none" cap="none" strike="noStrike">
              <a:solidFill>
                <a:schemeClr val="dk1"/>
              </a:solidFill>
              <a:latin typeface="Calibri"/>
              <a:ea typeface="Calibri"/>
              <a:cs typeface="Calibri"/>
              <a:sym typeface="Calibri"/>
            </a:endParaRPr>
          </a:p>
        </p:txBody>
      </p:sp>
      <p:sp>
        <p:nvSpPr>
          <p:cNvPr id="198" name="Google Shape;198;p6"/>
          <p:cNvSpPr/>
          <p:nvPr/>
        </p:nvSpPr>
        <p:spPr>
          <a:xfrm>
            <a:off x="4491871" y="4057680"/>
            <a:ext cx="7108865" cy="20300"/>
          </a:xfrm>
          <a:prstGeom prst="rect">
            <a:avLst/>
          </a:prstGeom>
          <a:solidFill>
            <a:srgbClr val="CACA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6"/>
          <p:cNvSpPr/>
          <p:nvPr/>
        </p:nvSpPr>
        <p:spPr>
          <a:xfrm>
            <a:off x="2927985" y="4182070"/>
            <a:ext cx="2924770" cy="1121331"/>
          </a:xfrm>
          <a:prstGeom prst="roundRect">
            <a:avLst>
              <a:gd fmla="val 10873" name="adj"/>
            </a:avLst>
          </a:pr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6"/>
          <p:cNvSpPr/>
          <p:nvPr/>
        </p:nvSpPr>
        <p:spPr>
          <a:xfrm>
            <a:off x="3131106" y="4552236"/>
            <a:ext cx="147399" cy="380881"/>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000"/>
              <a:buFont typeface="Montserrat"/>
              <a:buNone/>
            </a:pPr>
            <a:r>
              <a:rPr b="1" i="0" lang="en-US" sz="2000" u="none" cap="none" strike="noStrike">
                <a:solidFill>
                  <a:srgbClr val="000000"/>
                </a:solidFill>
                <a:latin typeface="Montserrat"/>
                <a:ea typeface="Montserrat"/>
                <a:cs typeface="Montserrat"/>
                <a:sym typeface="Montserrat"/>
              </a:rPr>
              <a:t>2</a:t>
            </a:r>
            <a:endParaRPr b="0" i="0" sz="2000" u="none" cap="none" strike="noStrike">
              <a:solidFill>
                <a:schemeClr val="dk1"/>
              </a:solidFill>
              <a:latin typeface="Calibri"/>
              <a:ea typeface="Calibri"/>
              <a:cs typeface="Calibri"/>
              <a:sym typeface="Calibri"/>
            </a:endParaRPr>
          </a:p>
        </p:txBody>
      </p:sp>
      <p:sp>
        <p:nvSpPr>
          <p:cNvPr id="201" name="Google Shape;201;p6"/>
          <p:cNvSpPr/>
          <p:nvPr/>
        </p:nvSpPr>
        <p:spPr>
          <a:xfrm>
            <a:off x="6055874" y="4385200"/>
            <a:ext cx="4387200" cy="288600"/>
          </a:xfrm>
          <a:prstGeom prst="rect">
            <a:avLst/>
          </a:prstGeom>
          <a:noFill/>
          <a:ln>
            <a:noFill/>
          </a:ln>
        </p:spPr>
        <p:txBody>
          <a:bodyPr anchorCtr="0" anchor="t" bIns="45700" lIns="91425" spcFirstLastPara="1" rIns="91425" wrap="square" tIns="45700">
            <a:noAutofit/>
          </a:bodyPr>
          <a:lstStyle/>
          <a:p>
            <a:pPr indent="0" lvl="0" marL="0" marR="0" rtl="0" algn="l">
              <a:lnSpc>
                <a:spcPct val="125027"/>
              </a:lnSpc>
              <a:spcBef>
                <a:spcPts val="0"/>
              </a:spcBef>
              <a:spcAft>
                <a:spcPts val="0"/>
              </a:spcAft>
              <a:buClr>
                <a:srgbClr val="000000"/>
              </a:buClr>
              <a:buSzPts val="1818"/>
              <a:buFont typeface="Montserrat"/>
              <a:buNone/>
            </a:pPr>
            <a:r>
              <a:rPr b="1" i="0" lang="en-US" sz="1818" u="none" cap="none" strike="noStrike">
                <a:solidFill>
                  <a:srgbClr val="000000"/>
                </a:solidFill>
                <a:latin typeface="Montserrat"/>
                <a:ea typeface="Montserrat"/>
                <a:cs typeface="Montserrat"/>
                <a:sym typeface="Montserrat"/>
              </a:rPr>
              <a:t>Khảo sát người dùng</a:t>
            </a:r>
            <a:endParaRPr b="0" i="0" sz="1818" u="none" cap="none" strike="noStrike">
              <a:solidFill>
                <a:schemeClr val="dk1"/>
              </a:solidFill>
              <a:latin typeface="Calibri"/>
              <a:ea typeface="Calibri"/>
              <a:cs typeface="Calibri"/>
              <a:sym typeface="Calibri"/>
            </a:endParaRPr>
          </a:p>
        </p:txBody>
      </p:sp>
      <p:sp>
        <p:nvSpPr>
          <p:cNvPr id="202" name="Google Shape;202;p6"/>
          <p:cNvSpPr/>
          <p:nvPr/>
        </p:nvSpPr>
        <p:spPr>
          <a:xfrm>
            <a:off x="6055875" y="4795475"/>
            <a:ext cx="43872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3D3838"/>
              </a:buClr>
              <a:buSzPts val="1600"/>
              <a:buFont typeface="Arial"/>
              <a:buNone/>
            </a:pPr>
            <a:r>
              <a:rPr b="0" i="0" lang="en-US" sz="1600" u="none" cap="none" strike="noStrike">
                <a:solidFill>
                  <a:srgbClr val="3D3838"/>
                </a:solidFill>
                <a:latin typeface="Arial"/>
                <a:ea typeface="Arial"/>
                <a:cs typeface="Arial"/>
                <a:sym typeface="Arial"/>
              </a:rPr>
              <a:t>Thu thập ý kiến trực tiếp từ người dùng.</a:t>
            </a:r>
            <a:endParaRPr b="0" i="0" sz="1600" u="none" cap="none" strike="noStrike">
              <a:solidFill>
                <a:schemeClr val="dk1"/>
              </a:solidFill>
              <a:latin typeface="Calibri"/>
              <a:ea typeface="Calibri"/>
              <a:cs typeface="Calibri"/>
              <a:sym typeface="Calibri"/>
            </a:endParaRPr>
          </a:p>
        </p:txBody>
      </p:sp>
      <p:sp>
        <p:nvSpPr>
          <p:cNvPr id="203" name="Google Shape;203;p6"/>
          <p:cNvSpPr/>
          <p:nvPr/>
        </p:nvSpPr>
        <p:spPr>
          <a:xfrm>
            <a:off x="5954316" y="5280571"/>
            <a:ext cx="5646420" cy="20300"/>
          </a:xfrm>
          <a:prstGeom prst="rect">
            <a:avLst/>
          </a:prstGeom>
          <a:solidFill>
            <a:srgbClr val="CACA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6"/>
          <p:cNvSpPr/>
          <p:nvPr/>
        </p:nvSpPr>
        <p:spPr>
          <a:xfrm>
            <a:off x="2927985" y="5404961"/>
            <a:ext cx="4387096" cy="1426131"/>
          </a:xfrm>
          <a:prstGeom prst="roundRect">
            <a:avLst>
              <a:gd fmla="val 8549" name="adj"/>
            </a:avLst>
          </a:pr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6"/>
          <p:cNvSpPr/>
          <p:nvPr/>
        </p:nvSpPr>
        <p:spPr>
          <a:xfrm>
            <a:off x="3131106" y="5927527"/>
            <a:ext cx="147876" cy="380881"/>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rgbClr val="000000"/>
              </a:buClr>
              <a:buSzPts val="2000"/>
              <a:buFont typeface="Montserrat"/>
              <a:buNone/>
            </a:pPr>
            <a:r>
              <a:rPr b="1" i="0" lang="en-US" sz="2000" u="none" cap="none" strike="noStrike">
                <a:solidFill>
                  <a:srgbClr val="000000"/>
                </a:solidFill>
                <a:latin typeface="Montserrat"/>
                <a:ea typeface="Montserrat"/>
                <a:cs typeface="Montserrat"/>
                <a:sym typeface="Montserrat"/>
              </a:rPr>
              <a:t>3</a:t>
            </a:r>
            <a:endParaRPr b="0" i="0" sz="2000" u="none" cap="none" strike="noStrike">
              <a:solidFill>
                <a:schemeClr val="dk1"/>
              </a:solidFill>
              <a:latin typeface="Calibri"/>
              <a:ea typeface="Calibri"/>
              <a:cs typeface="Calibri"/>
              <a:sym typeface="Calibri"/>
            </a:endParaRPr>
          </a:p>
        </p:txBody>
      </p:sp>
      <p:sp>
        <p:nvSpPr>
          <p:cNvPr id="206" name="Google Shape;206;p6"/>
          <p:cNvSpPr/>
          <p:nvPr/>
        </p:nvSpPr>
        <p:spPr>
          <a:xfrm>
            <a:off x="7518199" y="5608075"/>
            <a:ext cx="4674000" cy="288600"/>
          </a:xfrm>
          <a:prstGeom prst="rect">
            <a:avLst/>
          </a:prstGeom>
          <a:noFill/>
          <a:ln>
            <a:noFill/>
          </a:ln>
        </p:spPr>
        <p:txBody>
          <a:bodyPr anchorCtr="0" anchor="t" bIns="45700" lIns="91425" spcFirstLastPara="1" rIns="91425" wrap="square" tIns="45700">
            <a:noAutofit/>
          </a:bodyPr>
          <a:lstStyle/>
          <a:p>
            <a:pPr indent="0" lvl="0" marL="0" marR="0" rtl="0" algn="l">
              <a:lnSpc>
                <a:spcPct val="125027"/>
              </a:lnSpc>
              <a:spcBef>
                <a:spcPts val="0"/>
              </a:spcBef>
              <a:spcAft>
                <a:spcPts val="0"/>
              </a:spcAft>
              <a:buClr>
                <a:srgbClr val="000000"/>
              </a:buClr>
              <a:buSzPts val="1818"/>
              <a:buFont typeface="Montserrat"/>
              <a:buNone/>
            </a:pPr>
            <a:r>
              <a:rPr b="1" i="0" lang="en-US" sz="1818" u="none" cap="none" strike="noStrike">
                <a:solidFill>
                  <a:srgbClr val="000000"/>
                </a:solidFill>
                <a:latin typeface="Montserrat"/>
                <a:ea typeface="Montserrat"/>
                <a:cs typeface="Montserrat"/>
                <a:sym typeface="Montserrat"/>
              </a:rPr>
              <a:t>Phân tích dữ liệu sử dụng</a:t>
            </a:r>
            <a:endParaRPr b="0" i="0" sz="1818" u="none" cap="none" strike="noStrike">
              <a:solidFill>
                <a:schemeClr val="dk1"/>
              </a:solidFill>
              <a:latin typeface="Calibri"/>
              <a:ea typeface="Calibri"/>
              <a:cs typeface="Calibri"/>
              <a:sym typeface="Calibri"/>
            </a:endParaRPr>
          </a:p>
        </p:txBody>
      </p:sp>
      <p:sp>
        <p:nvSpPr>
          <p:cNvPr id="207" name="Google Shape;207;p6"/>
          <p:cNvSpPr/>
          <p:nvPr/>
        </p:nvSpPr>
        <p:spPr>
          <a:xfrm>
            <a:off x="7518202" y="6018371"/>
            <a:ext cx="3980974" cy="6096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3D3838"/>
              </a:buClr>
              <a:buSzPts val="1600"/>
              <a:buFont typeface="Arial"/>
              <a:buNone/>
            </a:pPr>
            <a:r>
              <a:rPr b="0" i="0" lang="en-US" sz="1600" u="none" cap="none" strike="noStrike">
                <a:solidFill>
                  <a:srgbClr val="3D3838"/>
                </a:solidFill>
                <a:latin typeface="Arial"/>
                <a:ea typeface="Arial"/>
                <a:cs typeface="Arial"/>
                <a:sym typeface="Arial"/>
              </a:rPr>
              <a:t>Theo dõi cách người dùng tương tác với sản phẩm.</a:t>
            </a:r>
            <a:endParaRPr b="0" i="0" sz="1600" u="none" cap="none" strike="noStrike">
              <a:solidFill>
                <a:schemeClr val="dk1"/>
              </a:solidFill>
              <a:latin typeface="Calibri"/>
              <a:ea typeface="Calibri"/>
              <a:cs typeface="Calibri"/>
              <a:sym typeface="Calibri"/>
            </a:endParaRPr>
          </a:p>
        </p:txBody>
      </p:sp>
      <p:sp>
        <p:nvSpPr>
          <p:cNvPr id="208" name="Google Shape;208;p6"/>
          <p:cNvSpPr/>
          <p:nvPr/>
        </p:nvSpPr>
        <p:spPr>
          <a:xfrm>
            <a:off x="2927985" y="7059573"/>
            <a:ext cx="8774311" cy="6096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3D3838"/>
              </a:buClr>
              <a:buSzPts val="1600"/>
              <a:buFont typeface="Arial"/>
              <a:buNone/>
            </a:pPr>
            <a:r>
              <a:rPr b="0" i="0" lang="en-US" sz="1600" u="none" cap="none" strike="noStrike">
                <a:solidFill>
                  <a:srgbClr val="3D3838"/>
                </a:solidFill>
                <a:latin typeface="Arial"/>
                <a:ea typeface="Arial"/>
                <a:cs typeface="Arial"/>
                <a:sym typeface="Arial"/>
              </a:rPr>
              <a:t>Bằng cách thu thập và phân tích phản hồi từ người dùng, bạn có thể xác định những điểm mạnh, điểm yếu của sản phẩm và đưa ra những thay đổi cần thiết để tối ưu hóa MVP.</a:t>
            </a:r>
            <a:endParaRPr b="0" i="0" sz="1600" u="none" cap="none" strike="noStrik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2024-06-20T17:17:13Z</dcterms:created>
  <dc:creator>PptxGenJS</dc:creator>
</cp:coreProperties>
</file>